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31" r:id="rId2"/>
  </p:sldMasterIdLst>
  <p:notesMasterIdLst>
    <p:notesMasterId r:id="rId35"/>
  </p:notesMasterIdLst>
  <p:sldIdLst>
    <p:sldId id="356" r:id="rId3"/>
    <p:sldId id="410" r:id="rId4"/>
    <p:sldId id="359" r:id="rId5"/>
    <p:sldId id="468" r:id="rId6"/>
    <p:sldId id="422" r:id="rId7"/>
    <p:sldId id="361" r:id="rId8"/>
    <p:sldId id="365" r:id="rId9"/>
    <p:sldId id="357" r:id="rId10"/>
    <p:sldId id="371" r:id="rId11"/>
    <p:sldId id="360" r:id="rId12"/>
    <p:sldId id="414" r:id="rId13"/>
    <p:sldId id="259" r:id="rId14"/>
    <p:sldId id="420" r:id="rId15"/>
    <p:sldId id="474" r:id="rId16"/>
    <p:sldId id="381" r:id="rId17"/>
    <p:sldId id="376" r:id="rId18"/>
    <p:sldId id="378" r:id="rId19"/>
    <p:sldId id="417" r:id="rId20"/>
    <p:sldId id="404" r:id="rId21"/>
    <p:sldId id="374" r:id="rId22"/>
    <p:sldId id="399" r:id="rId23"/>
    <p:sldId id="398" r:id="rId24"/>
    <p:sldId id="394" r:id="rId25"/>
    <p:sldId id="403" r:id="rId26"/>
    <p:sldId id="386" r:id="rId27"/>
    <p:sldId id="389" r:id="rId28"/>
    <p:sldId id="475" r:id="rId29"/>
    <p:sldId id="476" r:id="rId30"/>
    <p:sldId id="477" r:id="rId31"/>
    <p:sldId id="478" r:id="rId32"/>
    <p:sldId id="340" r:id="rId33"/>
    <p:sldId id="395" r:id="rId3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981"/>
    <a:srgbClr val="D97C43"/>
    <a:srgbClr val="C295B4"/>
    <a:srgbClr val="AE779E"/>
    <a:srgbClr val="DFDFE7"/>
    <a:srgbClr val="B9B7CF"/>
    <a:srgbClr val="938BB2"/>
    <a:srgbClr val="5DBFD8"/>
    <a:srgbClr val="00B3D1"/>
    <a:srgbClr val="C7D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0" autoAdjust="0"/>
    <p:restoredTop sz="93446" autoAdjust="0"/>
  </p:normalViewPr>
  <p:slideViewPr>
    <p:cSldViewPr snapToGrid="0">
      <p:cViewPr varScale="1">
        <p:scale>
          <a:sx n="63" d="100"/>
          <a:sy n="63" d="100"/>
        </p:scale>
        <p:origin x="36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38913-DAFA-4162-B3DB-52369A91A682}" type="datetimeFigureOut">
              <a:rPr lang="en-US" smtClean="0"/>
              <a:pPr/>
              <a:t>1/17/2020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8855-CF0B-4E0D-A536-3DCDFD531E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24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47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530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234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972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6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092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51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13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07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38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01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for economic organization cooperation and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3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for economic organization cooperation and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59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9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74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</a:t>
            </a:r>
            <a:r>
              <a:rPr lang="en-US" baseline="0" dirty="0" smtClean="0"/>
              <a:t> RAC systems will double by 2050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39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17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equivalent warming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11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8855-CF0B-4E0D-A536-3DCDFD531E5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1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8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60698" y="901350"/>
            <a:ext cx="3365202" cy="3365202"/>
          </a:xfrm>
          <a:custGeom>
            <a:avLst/>
            <a:gdLst>
              <a:gd name="connsiteX0" fmla="*/ 0 w 3365202"/>
              <a:gd name="connsiteY0" fmla="*/ 0 h 3365202"/>
              <a:gd name="connsiteX1" fmla="*/ 3365202 w 3365202"/>
              <a:gd name="connsiteY1" fmla="*/ 0 h 3365202"/>
              <a:gd name="connsiteX2" fmla="*/ 3365202 w 3365202"/>
              <a:gd name="connsiteY2" fmla="*/ 1657295 h 3365202"/>
              <a:gd name="connsiteX3" fmla="*/ 1682601 w 3365202"/>
              <a:gd name="connsiteY3" fmla="*/ 1657295 h 3365202"/>
              <a:gd name="connsiteX4" fmla="*/ 1682601 w 3365202"/>
              <a:gd name="connsiteY4" fmla="*/ 3365202 h 3365202"/>
              <a:gd name="connsiteX5" fmla="*/ 0 w 3365202"/>
              <a:gd name="connsiteY5" fmla="*/ 3365202 h 336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202" h="3365202">
                <a:moveTo>
                  <a:pt x="0" y="0"/>
                </a:moveTo>
                <a:lnTo>
                  <a:pt x="3365202" y="0"/>
                </a:lnTo>
                <a:lnTo>
                  <a:pt x="3365202" y="1657295"/>
                </a:lnTo>
                <a:lnTo>
                  <a:pt x="1682601" y="1657295"/>
                </a:lnTo>
                <a:lnTo>
                  <a:pt x="1682601" y="3365202"/>
                </a:lnTo>
                <a:lnTo>
                  <a:pt x="0" y="336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873576" y="2686932"/>
            <a:ext cx="3365202" cy="3365202"/>
          </a:xfrm>
          <a:custGeom>
            <a:avLst/>
            <a:gdLst>
              <a:gd name="connsiteX0" fmla="*/ 0 w 3365202"/>
              <a:gd name="connsiteY0" fmla="*/ 0 h 3365202"/>
              <a:gd name="connsiteX1" fmla="*/ 3365202 w 3365202"/>
              <a:gd name="connsiteY1" fmla="*/ 0 h 3365202"/>
              <a:gd name="connsiteX2" fmla="*/ 3365202 w 3365202"/>
              <a:gd name="connsiteY2" fmla="*/ 1657295 h 3365202"/>
              <a:gd name="connsiteX3" fmla="*/ 1682601 w 3365202"/>
              <a:gd name="connsiteY3" fmla="*/ 1657295 h 3365202"/>
              <a:gd name="connsiteX4" fmla="*/ 1682601 w 3365202"/>
              <a:gd name="connsiteY4" fmla="*/ 3365202 h 3365202"/>
              <a:gd name="connsiteX5" fmla="*/ 0 w 3365202"/>
              <a:gd name="connsiteY5" fmla="*/ 3365202 h 336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202" h="3365202">
                <a:moveTo>
                  <a:pt x="0" y="0"/>
                </a:moveTo>
                <a:lnTo>
                  <a:pt x="3365202" y="0"/>
                </a:lnTo>
                <a:lnTo>
                  <a:pt x="3365202" y="1657295"/>
                </a:lnTo>
                <a:lnTo>
                  <a:pt x="1682601" y="1657295"/>
                </a:lnTo>
                <a:lnTo>
                  <a:pt x="1682601" y="3365202"/>
                </a:lnTo>
                <a:lnTo>
                  <a:pt x="0" y="336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9942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17934" y="1965353"/>
            <a:ext cx="4333240" cy="433324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5070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34149" y="2715905"/>
            <a:ext cx="5096705" cy="4142096"/>
          </a:xfrm>
          <a:prstGeom prst="parallelogram">
            <a:avLst>
              <a:gd name="adj" fmla="val 35544"/>
            </a:avLst>
          </a:pr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632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0" y="915537"/>
            <a:ext cx="5026925" cy="5026925"/>
          </a:xfrm>
          <a:custGeom>
            <a:avLst/>
            <a:gdLst>
              <a:gd name="connsiteX0" fmla="*/ 4409767 w 4409767"/>
              <a:gd name="connsiteY0" fmla="*/ 0 h 4409767"/>
              <a:gd name="connsiteX1" fmla="*/ 4409767 w 4409767"/>
              <a:gd name="connsiteY1" fmla="*/ 4409767 h 4409767"/>
              <a:gd name="connsiteX2" fmla="*/ 0 w 4409767"/>
              <a:gd name="connsiteY2" fmla="*/ 2204883 h 440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9767" h="4409767">
                <a:moveTo>
                  <a:pt x="4409767" y="0"/>
                </a:moveTo>
                <a:lnTo>
                  <a:pt x="4409767" y="4409767"/>
                </a:lnTo>
                <a:lnTo>
                  <a:pt x="0" y="220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6535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4503" y="532263"/>
            <a:ext cx="9021169" cy="9021169"/>
          </a:xfrm>
          <a:custGeom>
            <a:avLst/>
            <a:gdLst>
              <a:gd name="connsiteX0" fmla="*/ 0 w 9021169"/>
              <a:gd name="connsiteY0" fmla="*/ 0 h 9021169"/>
              <a:gd name="connsiteX1" fmla="*/ 9021169 w 9021169"/>
              <a:gd name="connsiteY1" fmla="*/ 4510584 h 9021169"/>
              <a:gd name="connsiteX2" fmla="*/ 0 w 9021169"/>
              <a:gd name="connsiteY2" fmla="*/ 9021169 h 90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1169" h="9021169">
                <a:moveTo>
                  <a:pt x="0" y="0"/>
                </a:moveTo>
                <a:lnTo>
                  <a:pt x="9021169" y="4510584"/>
                </a:lnTo>
                <a:lnTo>
                  <a:pt x="0" y="90211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585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71757" y="604757"/>
            <a:ext cx="5648486" cy="5648486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9128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631504" y="-1769954"/>
            <a:ext cx="7359849" cy="7359849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1350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604756"/>
            <a:ext cx="7359849" cy="7359849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423079" y="-614149"/>
            <a:ext cx="3429000" cy="3429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7422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20683" y="1382680"/>
            <a:ext cx="5475320" cy="547532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1363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656279" y="3492798"/>
            <a:ext cx="3365202" cy="3365202"/>
          </a:xfrm>
          <a:custGeom>
            <a:avLst/>
            <a:gdLst>
              <a:gd name="connsiteX0" fmla="*/ 0 w 3365202"/>
              <a:gd name="connsiteY0" fmla="*/ 0 h 3365202"/>
              <a:gd name="connsiteX1" fmla="*/ 3365202 w 3365202"/>
              <a:gd name="connsiteY1" fmla="*/ 0 h 3365202"/>
              <a:gd name="connsiteX2" fmla="*/ 3365202 w 3365202"/>
              <a:gd name="connsiteY2" fmla="*/ 1657295 h 3365202"/>
              <a:gd name="connsiteX3" fmla="*/ 1682601 w 3365202"/>
              <a:gd name="connsiteY3" fmla="*/ 1657295 h 3365202"/>
              <a:gd name="connsiteX4" fmla="*/ 1682601 w 3365202"/>
              <a:gd name="connsiteY4" fmla="*/ 3365202 h 3365202"/>
              <a:gd name="connsiteX5" fmla="*/ 0 w 3365202"/>
              <a:gd name="connsiteY5" fmla="*/ 3365202 h 336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202" h="3365202">
                <a:moveTo>
                  <a:pt x="0" y="0"/>
                </a:moveTo>
                <a:lnTo>
                  <a:pt x="3365202" y="0"/>
                </a:lnTo>
                <a:lnTo>
                  <a:pt x="3365202" y="1657295"/>
                </a:lnTo>
                <a:lnTo>
                  <a:pt x="1682601" y="1657295"/>
                </a:lnTo>
                <a:lnTo>
                  <a:pt x="1682601" y="3365202"/>
                </a:lnTo>
                <a:lnTo>
                  <a:pt x="0" y="336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826797" y="1281212"/>
            <a:ext cx="3365202" cy="3365202"/>
          </a:xfrm>
          <a:custGeom>
            <a:avLst/>
            <a:gdLst>
              <a:gd name="connsiteX0" fmla="*/ 0 w 3365202"/>
              <a:gd name="connsiteY0" fmla="*/ 0 h 3365202"/>
              <a:gd name="connsiteX1" fmla="*/ 3365202 w 3365202"/>
              <a:gd name="connsiteY1" fmla="*/ 0 h 3365202"/>
              <a:gd name="connsiteX2" fmla="*/ 3365202 w 3365202"/>
              <a:gd name="connsiteY2" fmla="*/ 3365202 h 3365202"/>
              <a:gd name="connsiteX3" fmla="*/ 1707907 w 3365202"/>
              <a:gd name="connsiteY3" fmla="*/ 3365202 h 3365202"/>
              <a:gd name="connsiteX4" fmla="*/ 1707907 w 3365202"/>
              <a:gd name="connsiteY4" fmla="*/ 1682601 h 3365202"/>
              <a:gd name="connsiteX5" fmla="*/ 0 w 3365202"/>
              <a:gd name="connsiteY5" fmla="*/ 1682601 h 336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202" h="3365202">
                <a:moveTo>
                  <a:pt x="0" y="0"/>
                </a:moveTo>
                <a:lnTo>
                  <a:pt x="3365202" y="0"/>
                </a:lnTo>
                <a:lnTo>
                  <a:pt x="3365202" y="3365202"/>
                </a:lnTo>
                <a:lnTo>
                  <a:pt x="1707907" y="3365202"/>
                </a:lnTo>
                <a:lnTo>
                  <a:pt x="1707907" y="1682601"/>
                </a:lnTo>
                <a:lnTo>
                  <a:pt x="0" y="1682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8626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4731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50878" y="0"/>
            <a:ext cx="5045122" cy="5045122"/>
          </a:xfrm>
          <a:custGeom>
            <a:avLst/>
            <a:gdLst>
              <a:gd name="connsiteX0" fmla="*/ 0 w 3365202"/>
              <a:gd name="connsiteY0" fmla="*/ 0 h 3365202"/>
              <a:gd name="connsiteX1" fmla="*/ 3365202 w 3365202"/>
              <a:gd name="connsiteY1" fmla="*/ 0 h 3365202"/>
              <a:gd name="connsiteX2" fmla="*/ 3365202 w 3365202"/>
              <a:gd name="connsiteY2" fmla="*/ 1657295 h 3365202"/>
              <a:gd name="connsiteX3" fmla="*/ 1682601 w 3365202"/>
              <a:gd name="connsiteY3" fmla="*/ 1657295 h 3365202"/>
              <a:gd name="connsiteX4" fmla="*/ 1682601 w 3365202"/>
              <a:gd name="connsiteY4" fmla="*/ 3365202 h 3365202"/>
              <a:gd name="connsiteX5" fmla="*/ 0 w 3365202"/>
              <a:gd name="connsiteY5" fmla="*/ 3365202 h 336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202" h="3365202">
                <a:moveTo>
                  <a:pt x="0" y="0"/>
                </a:moveTo>
                <a:lnTo>
                  <a:pt x="3365202" y="0"/>
                </a:lnTo>
                <a:lnTo>
                  <a:pt x="3365202" y="1657295"/>
                </a:lnTo>
                <a:lnTo>
                  <a:pt x="1682601" y="1657295"/>
                </a:lnTo>
                <a:lnTo>
                  <a:pt x="1682601" y="3365202"/>
                </a:lnTo>
                <a:lnTo>
                  <a:pt x="0" y="336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831717" y="2727875"/>
            <a:ext cx="3365202" cy="3365202"/>
          </a:xfrm>
          <a:custGeom>
            <a:avLst/>
            <a:gdLst>
              <a:gd name="connsiteX0" fmla="*/ 1682601 w 3365202"/>
              <a:gd name="connsiteY0" fmla="*/ 0 h 3365202"/>
              <a:gd name="connsiteX1" fmla="*/ 3365202 w 3365202"/>
              <a:gd name="connsiteY1" fmla="*/ 0 h 3365202"/>
              <a:gd name="connsiteX2" fmla="*/ 3365202 w 3365202"/>
              <a:gd name="connsiteY2" fmla="*/ 3365202 h 3365202"/>
              <a:gd name="connsiteX3" fmla="*/ 0 w 3365202"/>
              <a:gd name="connsiteY3" fmla="*/ 3365202 h 3365202"/>
              <a:gd name="connsiteX4" fmla="*/ 0 w 3365202"/>
              <a:gd name="connsiteY4" fmla="*/ 1707907 h 3365202"/>
              <a:gd name="connsiteX5" fmla="*/ 1682601 w 3365202"/>
              <a:gd name="connsiteY5" fmla="*/ 1707907 h 336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202" h="3365202">
                <a:moveTo>
                  <a:pt x="1682601" y="0"/>
                </a:moveTo>
                <a:lnTo>
                  <a:pt x="3365202" y="0"/>
                </a:lnTo>
                <a:lnTo>
                  <a:pt x="3365202" y="3365202"/>
                </a:lnTo>
                <a:lnTo>
                  <a:pt x="0" y="3365202"/>
                </a:lnTo>
                <a:lnTo>
                  <a:pt x="0" y="1707907"/>
                </a:lnTo>
                <a:lnTo>
                  <a:pt x="1682601" y="17079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3251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4525" y="614150"/>
            <a:ext cx="5629701" cy="5629701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0712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71757" y="604757"/>
            <a:ext cx="5648486" cy="5648486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731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90020" y="495653"/>
            <a:ext cx="6348688" cy="5866697"/>
          </a:xfrm>
          <a:custGeom>
            <a:avLst/>
            <a:gdLst>
              <a:gd name="connsiteX0" fmla="*/ 5318849 w 6348688"/>
              <a:gd name="connsiteY0" fmla="*/ 838490 h 5866697"/>
              <a:gd name="connsiteX1" fmla="*/ 6344749 w 6348688"/>
              <a:gd name="connsiteY1" fmla="*/ 1875940 h 5866697"/>
              <a:gd name="connsiteX2" fmla="*/ 5291457 w 6348688"/>
              <a:gd name="connsiteY2" fmla="*/ 2917506 h 5866697"/>
              <a:gd name="connsiteX3" fmla="*/ 6348688 w 6348688"/>
              <a:gd name="connsiteY3" fmla="*/ 3986639 h 5866697"/>
              <a:gd name="connsiteX4" fmla="*/ 5295396 w 6348688"/>
              <a:gd name="connsiteY4" fmla="*/ 5028205 h 5866697"/>
              <a:gd name="connsiteX5" fmla="*/ 3212265 w 6348688"/>
              <a:gd name="connsiteY5" fmla="*/ 2921621 h 5866697"/>
              <a:gd name="connsiteX6" fmla="*/ 2943303 w 6348688"/>
              <a:gd name="connsiteY6" fmla="*/ 0 h 5866697"/>
              <a:gd name="connsiteX7" fmla="*/ 4383016 w 6348688"/>
              <a:gd name="connsiteY7" fmla="*/ 1449518 h 5866697"/>
              <a:gd name="connsiteX8" fmla="*/ 2911365 w 6348688"/>
              <a:gd name="connsiteY8" fmla="*/ 2911215 h 5866697"/>
              <a:gd name="connsiteX9" fmla="*/ 4395047 w 6348688"/>
              <a:gd name="connsiteY9" fmla="*/ 4405000 h 5866697"/>
              <a:gd name="connsiteX10" fmla="*/ 2923394 w 6348688"/>
              <a:gd name="connsiteY10" fmla="*/ 5866697 h 5866697"/>
              <a:gd name="connsiteX11" fmla="*/ 0 w 6348688"/>
              <a:gd name="connsiteY11" fmla="*/ 2923394 h 586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48688" h="5866697">
                <a:moveTo>
                  <a:pt x="5318849" y="838490"/>
                </a:moveTo>
                <a:lnTo>
                  <a:pt x="6344749" y="1875940"/>
                </a:lnTo>
                <a:lnTo>
                  <a:pt x="5291457" y="2917506"/>
                </a:lnTo>
                <a:lnTo>
                  <a:pt x="6348688" y="3986639"/>
                </a:lnTo>
                <a:lnTo>
                  <a:pt x="5295396" y="5028205"/>
                </a:lnTo>
                <a:lnTo>
                  <a:pt x="3212265" y="2921621"/>
                </a:lnTo>
                <a:close/>
                <a:moveTo>
                  <a:pt x="2943303" y="0"/>
                </a:moveTo>
                <a:lnTo>
                  <a:pt x="4383016" y="1449518"/>
                </a:lnTo>
                <a:lnTo>
                  <a:pt x="2911365" y="2911215"/>
                </a:lnTo>
                <a:lnTo>
                  <a:pt x="4395047" y="4405000"/>
                </a:lnTo>
                <a:lnTo>
                  <a:pt x="2923394" y="5866697"/>
                </a:lnTo>
                <a:lnTo>
                  <a:pt x="0" y="29233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072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5998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2407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80226" y="0"/>
            <a:ext cx="321177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02321" y="0"/>
            <a:ext cx="321177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24416" y="0"/>
            <a:ext cx="3211771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5201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5007" y="1692324"/>
            <a:ext cx="3206742" cy="244977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492629" y="1692324"/>
            <a:ext cx="3206742" cy="2449772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920251" y="1692324"/>
            <a:ext cx="3206742" cy="244977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842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4519" y="532264"/>
            <a:ext cx="2783179" cy="2883088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80193" y="3620067"/>
            <a:ext cx="3206742" cy="1975514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692317" y="3620067"/>
            <a:ext cx="2154416" cy="2726141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080193" y="1351128"/>
            <a:ext cx="2457079" cy="20608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0476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9767" y="1699997"/>
            <a:ext cx="5422233" cy="345800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2497540" cy="3429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94597" y="3443502"/>
            <a:ext cx="2497540" cy="3429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1690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96000" y="1249621"/>
            <a:ext cx="5054221" cy="345800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01505" y="0"/>
            <a:ext cx="4294496" cy="2688609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20872" y="2688609"/>
            <a:ext cx="2875128" cy="201901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4394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486783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6236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774208" y="0"/>
            <a:ext cx="5773003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24901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722731" y="573208"/>
            <a:ext cx="3248168" cy="4435522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32480" y="1858373"/>
            <a:ext cx="3248168" cy="443552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700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03558" y="-1"/>
            <a:ext cx="2488442" cy="416256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8269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51779" y="900752"/>
            <a:ext cx="2488442" cy="469483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40220" y="900752"/>
            <a:ext cx="4219433" cy="469483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2697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32346" y="900752"/>
            <a:ext cx="4219433" cy="469483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851779" y="900752"/>
            <a:ext cx="4219433" cy="196527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0425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32347" y="0"/>
            <a:ext cx="1865194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6861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82475" y="1992572"/>
            <a:ext cx="1865194" cy="486542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968392" y="0"/>
            <a:ext cx="1865194" cy="486542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154309" y="573207"/>
            <a:ext cx="1865194" cy="486542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340226" y="1146414"/>
            <a:ext cx="1865194" cy="486542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526143" y="-1"/>
            <a:ext cx="1865194" cy="486542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4605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69079" y="-1"/>
            <a:ext cx="2880000" cy="227592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035630" y="2575854"/>
            <a:ext cx="2880000" cy="288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5755783"/>
            <a:ext cx="2880000" cy="110221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5173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69079" y="-1"/>
            <a:ext cx="2880000" cy="227592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533564" y="2575854"/>
            <a:ext cx="4656342" cy="288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5755783"/>
            <a:ext cx="2880000" cy="110221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7947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69078" y="-1"/>
            <a:ext cx="8648128" cy="4872252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9705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25471" cy="486783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386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473592" y="549000"/>
            <a:ext cx="2880000" cy="288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656000" y="2434666"/>
            <a:ext cx="2880000" cy="2880000"/>
          </a:xfrm>
          <a:prstGeom prst="corner">
            <a:avLst>
              <a:gd name="adj1" fmla="val 59004"/>
              <a:gd name="adj2" fmla="val 57108"/>
            </a:avLst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7827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2715905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2268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396115" y="1757165"/>
            <a:ext cx="1963642" cy="342584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779109" y="1757165"/>
            <a:ext cx="1963642" cy="342584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088002" y="1757165"/>
            <a:ext cx="1963642" cy="342584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1214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031339" y="-399181"/>
            <a:ext cx="1963642" cy="342584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671133" y="1938210"/>
            <a:ext cx="1963642" cy="342584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32915" y="-1962775"/>
            <a:ext cx="1963642" cy="342584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5928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856100" y="1320419"/>
            <a:ext cx="2479799" cy="4326346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4472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301914" y="2071047"/>
            <a:ext cx="2726205" cy="3768876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927266" y="1026658"/>
            <a:ext cx="2726205" cy="3768876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2808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274694" y="-328115"/>
            <a:ext cx="3536571" cy="488917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0387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09060" y="1725930"/>
            <a:ext cx="4419600" cy="279273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4863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509329" y="-362176"/>
            <a:ext cx="5909233" cy="3734024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4384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96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22142" y="1990166"/>
            <a:ext cx="3276599" cy="431650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5396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466C-2EED-4535-9519-4D1FC49A2088}" type="datetimeFigureOut">
              <a:rPr lang="mk-MK" smtClean="0"/>
              <a:pPr/>
              <a:t>17.01.2020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329-27E4-479E-BF41-BA183BA1C81B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10800"/>
            <a:ext cx="1118400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5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Member Firms and DTTL: Insert appropriate copyright (Go Header &amp; Footer to edit this text)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28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347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44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661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31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0183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0958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7222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8805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373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564683"/>
            <a:ext cx="4168681" cy="4168683"/>
          </a:xfrm>
          <a:custGeom>
            <a:avLst/>
            <a:gdLst>
              <a:gd name="connsiteX0" fmla="*/ 0 w 4168681"/>
              <a:gd name="connsiteY0" fmla="*/ 0 h 4168683"/>
              <a:gd name="connsiteX1" fmla="*/ 4168681 w 4168681"/>
              <a:gd name="connsiteY1" fmla="*/ 0 h 4168683"/>
              <a:gd name="connsiteX2" fmla="*/ 0 w 4168681"/>
              <a:gd name="connsiteY2" fmla="*/ 4168683 h 41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8681" h="4168683">
                <a:moveTo>
                  <a:pt x="0" y="0"/>
                </a:moveTo>
                <a:lnTo>
                  <a:pt x="4168681" y="0"/>
                </a:lnTo>
                <a:lnTo>
                  <a:pt x="0" y="41686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54578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569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4496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5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0879" y="564683"/>
            <a:ext cx="10099342" cy="35842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6401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51124" y="2213274"/>
            <a:ext cx="4294495" cy="3343481"/>
          </a:xfrm>
          <a:prstGeom prst="corner">
            <a:avLst>
              <a:gd name="adj1" fmla="val 50000"/>
              <a:gd name="adj2" fmla="val 75272"/>
            </a:avLst>
          </a:pr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53477" y="725762"/>
            <a:ext cx="2975023" cy="297502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549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58435" y="1611756"/>
            <a:ext cx="3634487" cy="3634487"/>
          </a:xfrm>
          <a:custGeom>
            <a:avLst/>
            <a:gdLst>
              <a:gd name="connsiteX0" fmla="*/ 4409767 w 4409767"/>
              <a:gd name="connsiteY0" fmla="*/ 0 h 4409767"/>
              <a:gd name="connsiteX1" fmla="*/ 4409767 w 4409767"/>
              <a:gd name="connsiteY1" fmla="*/ 4409767 h 4409767"/>
              <a:gd name="connsiteX2" fmla="*/ 0 w 4409767"/>
              <a:gd name="connsiteY2" fmla="*/ 2204883 h 440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9767" h="4409767">
                <a:moveTo>
                  <a:pt x="4409767" y="0"/>
                </a:moveTo>
                <a:lnTo>
                  <a:pt x="4409767" y="4409767"/>
                </a:lnTo>
                <a:lnTo>
                  <a:pt x="0" y="220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8696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840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6" r:id="rId11"/>
    <p:sldLayoutId id="2147483665" r:id="rId12"/>
    <p:sldLayoutId id="2147483667" r:id="rId13"/>
    <p:sldLayoutId id="2147483683" r:id="rId14"/>
    <p:sldLayoutId id="2147483668" r:id="rId15"/>
    <p:sldLayoutId id="2147483682" r:id="rId16"/>
    <p:sldLayoutId id="2147483684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1" r:id="rId29"/>
    <p:sldLayoutId id="2147483680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701" r:id="rId39"/>
    <p:sldLayoutId id="2147483702" r:id="rId40"/>
    <p:sldLayoutId id="2147483693" r:id="rId41"/>
    <p:sldLayoutId id="2147483694" r:id="rId42"/>
    <p:sldLayoutId id="2147483699" r:id="rId43"/>
    <p:sldLayoutId id="2147483700" r:id="rId44"/>
    <p:sldLayoutId id="2147483697" r:id="rId45"/>
    <p:sldLayoutId id="2147483698" r:id="rId46"/>
    <p:sldLayoutId id="2147483695" r:id="rId47"/>
    <p:sldLayoutId id="2147483696" r:id="rId48"/>
    <p:sldLayoutId id="2147483703" r:id="rId49"/>
    <p:sldLayoutId id="2147483704" r:id="rId50"/>
    <p:sldLayoutId id="2147483706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F259C98-3054-4FD7-908D-50E2169C9157}" type="datetimeFigureOut">
              <a:rPr lang="id-ID" smtClean="0"/>
              <a:pPr/>
              <a:t>17/01/2020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D8117F3-EA42-4A68-894E-634144934CA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236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www.economist.com/leaders/2018/08/25/how-to-make-air-conditioning-more-sustainabl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nytimes.com/2018/05/15/climate/air-conditioning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31" y="-7257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id-ID" dirty="0"/>
          </a:p>
        </p:txBody>
      </p:sp>
      <p:pic>
        <p:nvPicPr>
          <p:cNvPr id="3075" name="Picture 3" descr="C:\Users\NK\Desktop\electricity-plugged-to-the-globe_shutterstock_89738425-color-print_12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690"/>
            <a:ext cx="12188369" cy="60941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65968" y="495522"/>
            <a:ext cx="696158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Энерго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эффективность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Максимальные климатические выгоды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 контексте Кигалийской поправки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mk-M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Координационный Центр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 климату и озону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Кыргызской Республики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endParaRPr lang="mk-MK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022" y="514019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mk-MK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5772339" y="1212481"/>
            <a:ext cx="1090612" cy="98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-3633" y="6027846"/>
            <a:ext cx="12192001" cy="7946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48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6082748" cy="6858000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/>
          </a:p>
        </p:txBody>
      </p:sp>
      <p:pic>
        <p:nvPicPr>
          <p:cNvPr id="96258" name="Picture 2" descr="C:\Users\NK\Desktop\gAS+leak+mgn+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873" y="3451912"/>
            <a:ext cx="5754241" cy="3804194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 rot="20870407">
            <a:off x="415139" y="1034213"/>
            <a:ext cx="4772373" cy="18984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Прямые выбросы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/>
              <a:t>При эксплуатации</a:t>
            </a:r>
            <a:r>
              <a:rPr lang="en-US" dirty="0" smtClean="0"/>
              <a:t>: </a:t>
            </a:r>
            <a:r>
              <a:rPr lang="ru-RU" dirty="0" smtClean="0"/>
              <a:t>обслуживание</a:t>
            </a:r>
            <a:r>
              <a:rPr lang="en-US" dirty="0" smtClean="0"/>
              <a:t>,</a:t>
            </a:r>
            <a:r>
              <a:rPr lang="ru-RU" dirty="0" smtClean="0"/>
              <a:t> ремонт, окончание срока службы</a:t>
            </a:r>
            <a:r>
              <a:rPr lang="en-US" dirty="0" smtClean="0"/>
              <a:t> (</a:t>
            </a:r>
            <a:r>
              <a:rPr lang="ru-RU" dirty="0" smtClean="0"/>
              <a:t>утечки и выбросы при извлечении </a:t>
            </a:r>
            <a:r>
              <a:rPr lang="en-US" dirty="0" smtClean="0"/>
              <a:t>(~20-30% of TEWI)</a:t>
            </a:r>
            <a:endParaRPr lang="mk-MK" dirty="0"/>
          </a:p>
        </p:txBody>
      </p:sp>
      <p:sp>
        <p:nvSpPr>
          <p:cNvPr id="8" name="Oval Callout 7"/>
          <p:cNvSpPr/>
          <p:nvPr/>
        </p:nvSpPr>
        <p:spPr>
          <a:xfrm rot="348772">
            <a:off x="6492635" y="1103677"/>
            <a:ext cx="5607957" cy="212339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Косвенные выбросы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Выбросы </a:t>
            </a:r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 электроэнергии, полученной от ископаемого топлива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Потребление электроэнергии системами охлаждения </a:t>
            </a:r>
            <a:r>
              <a:rPr lang="en-US" dirty="0" smtClean="0">
                <a:solidFill>
                  <a:schemeClr val="tx1"/>
                </a:solidFill>
              </a:rPr>
              <a:t>(~70-80% of TEWI)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pic>
        <p:nvPicPr>
          <p:cNvPr id="96259" name="Picture 3" descr="C:\Users\NK\Desktop\2221636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092" y="3507207"/>
            <a:ext cx="4659254" cy="305965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43196A-8F21-48A8-8C78-77C6AFA1F3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531" y="3473158"/>
            <a:ext cx="4119772" cy="37829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5671191" y="-3428803"/>
            <a:ext cx="818990" cy="76889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826703" y="110333"/>
            <a:ext cx="625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Выбросы ПГ от сектора охлаждения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6027852" y="-3954647"/>
            <a:ext cx="110337" cy="8011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5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-151075" y="-4"/>
            <a:ext cx="5827594" cy="6858000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5331" y="2841243"/>
            <a:ext cx="3407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Выбросы </a:t>
            </a:r>
            <a:r>
              <a:rPr lang="mk-MK" sz="2800" b="1" dirty="0"/>
              <a:t>CO</a:t>
            </a:r>
            <a:r>
              <a:rPr lang="mk-MK" sz="2800" b="1" baseline="-25000" dirty="0"/>
              <a:t>2</a:t>
            </a:r>
            <a:r>
              <a:rPr lang="mk-MK" sz="2800" b="1" dirty="0"/>
              <a:t> </a:t>
            </a:r>
            <a:r>
              <a:rPr lang="mk-MK" sz="2800" b="1" dirty="0" smtClean="0"/>
              <a:t>из зданий, связанные с энергией</a:t>
            </a:r>
            <a:endParaRPr lang="id-ID" sz="2800" b="1" dirty="0">
              <a:solidFill>
                <a:schemeClr val="bg2">
                  <a:lumMod val="50000"/>
                </a:schemeClr>
              </a:solidFill>
              <a:latin typeface="Montserrat Alternates ExLight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1778" y="671691"/>
            <a:ext cx="61049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0070C0"/>
                </a:solidFill>
              </a:rPr>
              <a:t>Конференция </a:t>
            </a:r>
            <a:r>
              <a:rPr lang="ru-RU" u="sng" dirty="0">
                <a:solidFill>
                  <a:srgbClr val="0070C0"/>
                </a:solidFill>
              </a:rPr>
              <a:t>по изменению климата в Катовице </a:t>
            </a:r>
            <a:r>
              <a:rPr lang="ru-RU" dirty="0"/>
              <a:t>(7 декабря 2018 г.) </a:t>
            </a:r>
            <a:r>
              <a:rPr lang="ru-RU" dirty="0" smtClean="0"/>
              <a:t>Потребуются </a:t>
            </a:r>
            <a:r>
              <a:rPr lang="ru-RU" dirty="0"/>
              <a:t>решительные </a:t>
            </a:r>
            <a:r>
              <a:rPr lang="ru-RU" dirty="0" smtClean="0"/>
              <a:t>действия от правительств, городов </a:t>
            </a:r>
            <a:r>
              <a:rPr lang="ru-RU" dirty="0"/>
              <a:t>и </a:t>
            </a:r>
            <a:r>
              <a:rPr lang="ru-RU" dirty="0" smtClean="0"/>
              <a:t>бизнеса, </a:t>
            </a:r>
            <a:r>
              <a:rPr lang="ru-RU" dirty="0"/>
              <a:t>чтобы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мировой сектор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зданий и сооружений</a:t>
            </a:r>
            <a:r>
              <a:rPr lang="ru-RU" dirty="0"/>
              <a:t> </a:t>
            </a:r>
            <a:r>
              <a:rPr lang="ru-RU" b="1" dirty="0"/>
              <a:t>сократил свой углеродный след </a:t>
            </a:r>
            <a:r>
              <a:rPr lang="ru-RU" dirty="0"/>
              <a:t>в соответствии с международными соглашениями.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mk-MK" dirty="0" smtClean="0"/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ru-RU" b="1" dirty="0" smtClean="0"/>
              <a:t>Повышение </a:t>
            </a:r>
            <a:r>
              <a:rPr lang="ru-RU" b="1" dirty="0"/>
              <a:t>эффективности </a:t>
            </a:r>
            <a:r>
              <a:rPr lang="ru-RU" dirty="0"/>
              <a:t>также достигается благодаря переходу на энергосберегающие технологии, такие как </a:t>
            </a:r>
            <a:r>
              <a:rPr lang="ru-RU" u="sng" dirty="0"/>
              <a:t>тепловые насосы, улучшенные окна и изоляция, использование менее энергоемких материалов и проектирование зданий</a:t>
            </a:r>
            <a:r>
              <a:rPr lang="ru-RU" u="sng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отопление и охлаждение зданий приходится </a:t>
            </a:r>
            <a:r>
              <a:rPr lang="ru-RU" b="1" dirty="0"/>
              <a:t>~ 40% всей энергии, производимой в ЕС.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Строительный сектор - огромный двигатель мировой экономики - на его долю по-прежнему приходится значительная </a:t>
            </a:r>
            <a:r>
              <a:rPr lang="ru-RU" dirty="0" smtClean="0"/>
              <a:t>доля </a:t>
            </a:r>
            <a:r>
              <a:rPr lang="ru-RU" b="1" dirty="0" smtClean="0"/>
              <a:t>39</a:t>
            </a:r>
            <a:r>
              <a:rPr lang="ru-RU" b="1" dirty="0"/>
              <a:t>% от общего объема выбросов CO2, связанных с </a:t>
            </a:r>
            <a:r>
              <a:rPr lang="ru-RU" b="1" dirty="0" smtClean="0"/>
              <a:t>энергией, </a:t>
            </a:r>
            <a:r>
              <a:rPr lang="ru-RU" b="1" dirty="0"/>
              <a:t>и 36% от конечного потребления энергии</a:t>
            </a:r>
            <a:r>
              <a:rPr lang="ru-RU" b="1" dirty="0" smtClean="0"/>
              <a:t>.</a:t>
            </a:r>
            <a:endParaRPr lang="mk-MK" dirty="0"/>
          </a:p>
        </p:txBody>
      </p:sp>
      <p:sp>
        <p:nvSpPr>
          <p:cNvPr id="8" name="Rectangle 7"/>
          <p:cNvSpPr/>
          <p:nvPr/>
        </p:nvSpPr>
        <p:spPr>
          <a:xfrm>
            <a:off x="1610060" y="2599376"/>
            <a:ext cx="1090612" cy="9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6518" y="3119"/>
            <a:ext cx="6515482" cy="68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7" name="Rectangle 16"/>
          <p:cNvSpPr/>
          <p:nvPr/>
        </p:nvSpPr>
        <p:spPr>
          <a:xfrm rot="16200000">
            <a:off x="5535432" y="-5537716"/>
            <a:ext cx="1121133" cy="12192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597980" y="116390"/>
            <a:ext cx="8849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КАКОЙ ЕДИНСТВЕННЫЙ САМЫЙ ЭФФЕКТИВНЫЙ СПОСОБ СНИЖЕНИЯ ВЫБРОСОВ ПАРНИКОВЫХ ГАЗОВ?</a:t>
            </a:r>
            <a:endParaRPr lang="mk-MK" sz="28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259" y="846532"/>
            <a:ext cx="6370697" cy="601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335044" y="6509997"/>
            <a:ext cx="575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u="sng" dirty="0" smtClean="0">
                <a:hlinkClick r:id="rId4"/>
              </a:rPr>
              <a:t>Source: https://www.economist.com/leaders/2018/08/25/how-to-make-air-conditioning-more-sustainable</a:t>
            </a:r>
            <a:r>
              <a:rPr lang="mk-MK" sz="1000" i="1" dirty="0" smtClean="0"/>
              <a:t> </a:t>
            </a:r>
          </a:p>
          <a:p>
            <a:endParaRPr lang="mk-MK" dirty="0"/>
          </a:p>
        </p:txBody>
      </p:sp>
      <p:pic>
        <p:nvPicPr>
          <p:cNvPr id="4098" name="Picture 2" descr="C:\Users\NK\Desktop\Pvmp_plan_(Premium_Vegetarian_Meal_Plan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08" y="3732664"/>
            <a:ext cx="2511189" cy="2292823"/>
          </a:xfrm>
          <a:prstGeom prst="rect">
            <a:avLst/>
          </a:prstGeom>
          <a:noFill/>
        </p:spPr>
      </p:pic>
      <p:pic>
        <p:nvPicPr>
          <p:cNvPr id="4099" name="Picture 3" descr="C:\Users\NK\Desktop\index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7017" y="1438346"/>
            <a:ext cx="2619375" cy="20827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060" y="2122263"/>
            <a:ext cx="2792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Увеличение на 1/3 глобальных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поездок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работу на велосипеде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(2,3 миллиарда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тонн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</a:t>
            </a:r>
            <a:r>
              <a:rPr lang="en-US" b="1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55" y="5976111"/>
            <a:ext cx="294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Стать вегетарианцами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(6,6 млрд тонн СО</a:t>
            </a:r>
            <a:r>
              <a:rPr lang="ru-RU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mk-MK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0" name="Picture 4" descr="C:\Users\NK\Desktop\figure-new-lif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184" y="1481953"/>
            <a:ext cx="2909915" cy="209520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56077" y="2273920"/>
            <a:ext cx="3169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Заново посадить 2/3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деградированных тропических лесов</a:t>
            </a:r>
          </a:p>
          <a:p>
            <a:pPr algn="ctr"/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(6,1 млрд тонн CO</a:t>
            </a:r>
            <a:r>
              <a:rPr lang="ru-RU" b="1" baseline="-2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1" name="Picture 5" descr="C:\Users\NK\Desktop\air-conditioner-r410a-refrigerant-gas-500x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016" y="3781896"/>
            <a:ext cx="1678675" cy="265979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811437" y="5597519"/>
            <a:ext cx="3420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Замена хладагента</a:t>
            </a:r>
          </a:p>
          <a:p>
            <a:pPr algn="ctr"/>
            <a:r>
              <a:rPr lang="ru-RU" dirty="0" smtClean="0"/>
              <a:t>к </a:t>
            </a:r>
            <a:r>
              <a:rPr lang="ru-RU" dirty="0"/>
              <a:t>2050 году ↓</a:t>
            </a:r>
            <a:r>
              <a:rPr lang="ru-RU" dirty="0" smtClean="0"/>
              <a:t>общего количества </a:t>
            </a:r>
            <a:r>
              <a:rPr lang="ru-RU" dirty="0"/>
              <a:t>парниковых газов в эквиваленте 90 миллиардов тонн CO</a:t>
            </a:r>
            <a:r>
              <a:rPr lang="ru-RU" baseline="-25000" dirty="0"/>
              <a:t>2</a:t>
            </a:r>
            <a:endParaRPr lang="mk-MK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6618036" y="1503772"/>
            <a:ext cx="5192215" cy="4978916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79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4447" y="8153"/>
            <a:ext cx="798755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solidFill>
                  <a:srgbClr val="FF0000"/>
                </a:solidFill>
              </a:rPr>
              <a:t>Кигалийская поправка по </a:t>
            </a:r>
            <a:r>
              <a:rPr lang="ru-RU" sz="2600" b="1" i="1" dirty="0">
                <a:solidFill>
                  <a:srgbClr val="FF0000"/>
                </a:solidFill>
              </a:rPr>
              <a:t>поэтапному отказу от ГФУ</a:t>
            </a:r>
          </a:p>
          <a:p>
            <a:pPr algn="ctr"/>
            <a:r>
              <a:rPr lang="ru-RU" sz="2600" i="1" dirty="0">
                <a:solidFill>
                  <a:schemeClr val="tx1"/>
                </a:solidFill>
              </a:rPr>
              <a:t>- </a:t>
            </a:r>
            <a:r>
              <a:rPr lang="ru-RU" sz="2600" i="1" dirty="0" smtClean="0">
                <a:solidFill>
                  <a:schemeClr val="tx1"/>
                </a:solidFill>
              </a:rPr>
              <a:t>Нацелена на хладагенты группы ГФУ </a:t>
            </a:r>
            <a:r>
              <a:rPr lang="ru-RU" sz="2600" i="1" dirty="0">
                <a:solidFill>
                  <a:schemeClr val="tx1"/>
                </a:solidFill>
              </a:rPr>
              <a:t>с высоким </a:t>
            </a:r>
            <a:r>
              <a:rPr lang="ru-RU" sz="2600" i="1" dirty="0" smtClean="0">
                <a:solidFill>
                  <a:schemeClr val="tx1"/>
                </a:solidFill>
              </a:rPr>
              <a:t>ПГП</a:t>
            </a:r>
            <a:endParaRPr lang="ru-RU" sz="2600" i="1" dirty="0">
              <a:solidFill>
                <a:schemeClr val="tx1"/>
              </a:solidFill>
            </a:endParaRPr>
          </a:p>
          <a:p>
            <a:pPr algn="ctr"/>
            <a:r>
              <a:rPr lang="ru-RU" sz="2600" i="1" dirty="0">
                <a:solidFill>
                  <a:schemeClr val="tx1"/>
                </a:solidFill>
              </a:rPr>
              <a:t>- Сокращение производства и потребления ГФУ на 85%</a:t>
            </a:r>
            <a:endParaRPr lang="en-US" sz="2600" i="1" dirty="0" smtClean="0">
              <a:solidFill>
                <a:schemeClr val="tx1"/>
              </a:solidFill>
            </a:endParaRPr>
          </a:p>
          <a:p>
            <a:pPr algn="ctr"/>
            <a:endParaRPr lang="en-US" sz="2600" i="1" dirty="0">
              <a:solidFill>
                <a:schemeClr val="tx1"/>
              </a:solidFill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• </a:t>
            </a:r>
            <a:r>
              <a:rPr lang="ru-RU" sz="2600" dirty="0" smtClean="0">
                <a:solidFill>
                  <a:srgbClr val="FF0000"/>
                </a:solidFill>
              </a:rPr>
              <a:t>Стороны Монреальского протокол признают </a:t>
            </a:r>
            <a:r>
              <a:rPr lang="ru-RU" sz="2600" b="1" dirty="0" smtClean="0">
                <a:solidFill>
                  <a:srgbClr val="FF0000"/>
                </a:solidFill>
              </a:rPr>
              <a:t>важность ЭЭ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• </a:t>
            </a:r>
            <a:r>
              <a:rPr lang="ru-RU" sz="2600" dirty="0" smtClean="0">
                <a:solidFill>
                  <a:schemeClr val="tx1"/>
                </a:solidFill>
              </a:rPr>
              <a:t>КП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рассматривалась </a:t>
            </a:r>
            <a:r>
              <a:rPr lang="ru-RU" sz="2600" b="1" dirty="0">
                <a:solidFill>
                  <a:schemeClr val="tx1"/>
                </a:solidFill>
              </a:rPr>
              <a:t>как новая возможность улучшить </a:t>
            </a:r>
            <a:r>
              <a:rPr lang="ru-RU" sz="2600" b="1" dirty="0" smtClean="0">
                <a:solidFill>
                  <a:schemeClr val="tx1"/>
                </a:solidFill>
              </a:rPr>
              <a:t>и/или поддержать энергоэффективность </a:t>
            </a:r>
            <a:r>
              <a:rPr lang="ru-RU" sz="2600" dirty="0">
                <a:solidFill>
                  <a:schemeClr val="tx1"/>
                </a:solidFill>
              </a:rPr>
              <a:t>→ </a:t>
            </a:r>
            <a:r>
              <a:rPr lang="ru-RU" sz="2600" dirty="0">
                <a:solidFill>
                  <a:srgbClr val="FF0000"/>
                </a:solidFill>
              </a:rPr>
              <a:t>реализовать значительные климатические преимущества</a:t>
            </a:r>
            <a:endParaRPr lang="en-US" sz="2600" dirty="0">
              <a:solidFill>
                <a:srgbClr val="FF0000"/>
              </a:solidFill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• </a:t>
            </a:r>
            <a:r>
              <a:rPr lang="ru-RU" sz="2600" dirty="0" smtClean="0">
                <a:solidFill>
                  <a:srgbClr val="FF0000"/>
                </a:solidFill>
              </a:rPr>
              <a:t>Смена хладагентов </a:t>
            </a:r>
            <a:r>
              <a:rPr lang="ru-RU" sz="2600" dirty="0">
                <a:solidFill>
                  <a:srgbClr val="FF0000"/>
                </a:solidFill>
              </a:rPr>
              <a:t>и </a:t>
            </a:r>
            <a:r>
              <a:rPr lang="ru-RU" sz="2600" dirty="0" smtClean="0">
                <a:solidFill>
                  <a:srgbClr val="FF0000"/>
                </a:solidFill>
              </a:rPr>
              <a:t>сокращение </a:t>
            </a:r>
            <a:r>
              <a:rPr lang="ru-RU" sz="2600" dirty="0">
                <a:solidFill>
                  <a:srgbClr val="FF0000"/>
                </a:solidFill>
              </a:rPr>
              <a:t>потребления энергии </a:t>
            </a:r>
            <a:r>
              <a:rPr lang="ru-RU" sz="2600" dirty="0" smtClean="0">
                <a:solidFill>
                  <a:schemeClr val="tx1"/>
                </a:solidFill>
              </a:rPr>
              <a:t>имеют </a:t>
            </a:r>
            <a:r>
              <a:rPr lang="ru-RU" sz="2600" dirty="0">
                <a:solidFill>
                  <a:schemeClr val="tx1"/>
                </a:solidFill>
              </a:rPr>
              <a:t>решающее значение для </a:t>
            </a:r>
            <a:r>
              <a:rPr lang="ru-RU" sz="2600" b="1" dirty="0">
                <a:solidFill>
                  <a:schemeClr val="tx1"/>
                </a:solidFill>
              </a:rPr>
              <a:t>предотвращения </a:t>
            </a:r>
            <a:r>
              <a:rPr lang="ru-RU" sz="2600" b="1" dirty="0" smtClean="0">
                <a:solidFill>
                  <a:schemeClr val="tx1"/>
                </a:solidFill>
              </a:rPr>
              <a:t>нежелательных последствий</a:t>
            </a:r>
            <a:r>
              <a:rPr lang="ru-RU" sz="2600" dirty="0" smtClean="0">
                <a:solidFill>
                  <a:schemeClr val="tx1"/>
                </a:solidFill>
              </a:rPr>
              <a:t> → </a:t>
            </a:r>
            <a:r>
              <a:rPr lang="ru-RU" sz="2600" dirty="0">
                <a:solidFill>
                  <a:schemeClr val="tx1"/>
                </a:solidFill>
              </a:rPr>
              <a:t>связь с другими </a:t>
            </a:r>
            <a:r>
              <a:rPr lang="ru-RU" sz="2600" dirty="0" smtClean="0">
                <a:solidFill>
                  <a:schemeClr val="tx1"/>
                </a:solidFill>
              </a:rPr>
              <a:t>политическими мерами</a:t>
            </a:r>
            <a:endParaRPr lang="id-ID" sz="26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022" y="514019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mk-MK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1299754" y="1299750"/>
            <a:ext cx="6858001" cy="42584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204083" y="1329137"/>
            <a:ext cx="40003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</a:rPr>
              <a:t>Энерго</a:t>
            </a:r>
            <a:r>
              <a:rPr lang="ru-RU" sz="4400" b="1" dirty="0" smtClean="0">
                <a:solidFill>
                  <a:schemeClr val="bg1"/>
                </a:solidFill>
              </a:rPr>
              <a:t>-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эффективность</a:t>
            </a:r>
            <a:endParaRPr lang="en-US" sz="4400" b="1" dirty="0" smtClean="0">
              <a:solidFill>
                <a:schemeClr val="bg1"/>
              </a:solidFill>
            </a:endParaRPr>
          </a:p>
          <a:p>
            <a:endParaRPr lang="en-US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endParaRPr lang="mk-MK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986" y="1230712"/>
            <a:ext cx="1090612" cy="9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87301" y="4868090"/>
            <a:ext cx="4298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Эффективное </a:t>
            </a:r>
          </a:p>
          <a:p>
            <a:r>
              <a:rPr lang="ru-RU" sz="3200" b="1" u="sng" dirty="0" smtClean="0">
                <a:solidFill>
                  <a:schemeClr val="bg1"/>
                </a:solidFill>
              </a:rPr>
              <a:t>потребление энергии</a:t>
            </a:r>
            <a:r>
              <a:rPr lang="en-US" sz="3200" b="1" u="sng" dirty="0" smtClean="0">
                <a:solidFill>
                  <a:schemeClr val="bg1"/>
                </a:solidFill>
              </a:rPr>
              <a:t>!!</a:t>
            </a:r>
            <a:endParaRPr lang="mk-MK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4330015" y="-4034333"/>
            <a:ext cx="898499" cy="95585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1" y="295682"/>
            <a:ext cx="11184000" cy="4694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по смене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хладагентов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Необходима синергия между энергетической и экологической политикой и законодательством</a:t>
            </a:r>
            <a:endParaRPr kumimoji="0" lang="mk-MK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4258" y="638474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</a:t>
            </a:r>
            <a:r>
              <a:rPr lang="en-US" sz="1000" i="1" dirty="0" err="1" smtClean="0"/>
              <a:t>OzoneAction</a:t>
            </a:r>
            <a:endParaRPr lang="mk-MK" sz="1000" i="1" dirty="0"/>
          </a:p>
        </p:txBody>
      </p:sp>
      <p:sp>
        <p:nvSpPr>
          <p:cNvPr id="6" name="Oval 5"/>
          <p:cNvSpPr/>
          <p:nvPr/>
        </p:nvSpPr>
        <p:spPr>
          <a:xfrm>
            <a:off x="1950720" y="3014933"/>
            <a:ext cx="2748832" cy="28720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Национальная энергетическая стратегия</a:t>
            </a:r>
            <a:endParaRPr lang="mk-MK" b="1" dirty="0"/>
          </a:p>
        </p:txBody>
      </p:sp>
      <p:sp>
        <p:nvSpPr>
          <p:cNvPr id="3" name="Oval 2"/>
          <p:cNvSpPr/>
          <p:nvPr/>
        </p:nvSpPr>
        <p:spPr>
          <a:xfrm>
            <a:off x="532234" y="1458372"/>
            <a:ext cx="3091549" cy="2678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Климатическое </a:t>
            </a:r>
            <a:r>
              <a:rPr lang="ru-RU" b="1" dirty="0" smtClean="0"/>
              <a:t>законодательство/ снижение выбросов при постепенном отказе от ГФУ</a:t>
            </a:r>
            <a:endParaRPr lang="mk-MK" b="1" dirty="0"/>
          </a:p>
        </p:txBody>
      </p:sp>
      <p:sp>
        <p:nvSpPr>
          <p:cNvPr id="5" name="Oval 4"/>
          <p:cNvSpPr/>
          <p:nvPr/>
        </p:nvSpPr>
        <p:spPr>
          <a:xfrm>
            <a:off x="3143793" y="1481832"/>
            <a:ext cx="2779636" cy="25066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управления поэтапного </a:t>
            </a:r>
            <a:r>
              <a:rPr lang="ru-RU" b="1" dirty="0"/>
              <a:t>отказа </a:t>
            </a:r>
            <a:r>
              <a:rPr lang="ru-RU" b="1" dirty="0" smtClean="0"/>
              <a:t>от ГХФУ</a:t>
            </a:r>
            <a:endParaRPr lang="mk-MK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67466"/>
              </p:ext>
            </p:extLst>
          </p:nvPr>
        </p:nvGraphicFramePr>
        <p:xfrm>
          <a:off x="6118038" y="1458373"/>
          <a:ext cx="5842314" cy="520308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920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1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Монреальский протокол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Энергия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Межведомственные консультационные группы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Межведомственные консультационные группы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Законодательство и политика по охране озонового слоя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Минимальные стандарты энергетической эффективности и энергетическая политика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9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Сбор данных и анализ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Сбор данных и анализ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Маркировка </a:t>
                      </a:r>
                      <a:r>
                        <a:rPr lang="ru-RU" sz="1400" b="1" kern="1200" dirty="0" err="1">
                          <a:effectLst/>
                        </a:rPr>
                        <a:t>озонобезопасной</a:t>
                      </a:r>
                      <a:r>
                        <a:rPr lang="ru-RU" sz="1400" b="1" kern="1200" dirty="0">
                          <a:effectLst/>
                        </a:rPr>
                        <a:t>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Маркировка энергоэффективности продукции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Стандарты по ХОКВ оборудованию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Стандарты для оборудования и компонентов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9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Строительные нормы и правила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Строительные нормы и правила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Программы сертификации строительства зеленых зданий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Программы сертификации энергоэффективных зданий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Программы государственных закупок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Программы государственных закупок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Консультации и контакты с заинтересованными сторонами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Консультации и контакты с заинтересованными сторонами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Стимулирующие мероприятия, НРМР 2 стадия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Будущие проекты в энергетическом секторе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Обучение техников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Наращивание потенциала энергетического сектора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5277014" y="-5277019"/>
            <a:ext cx="1637973" cy="12192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0" name="L-Shape 9"/>
          <p:cNvSpPr/>
          <p:nvPr/>
        </p:nvSpPr>
        <p:spPr>
          <a:xfrm rot="16200000" flipV="1">
            <a:off x="-564365" y="3186820"/>
            <a:ext cx="4436560" cy="2155947"/>
          </a:xfrm>
          <a:prstGeom prst="corner">
            <a:avLst>
              <a:gd name="adj1" fmla="val 46756"/>
              <a:gd name="adj2" fmla="val 2242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863633" y="2274823"/>
            <a:ext cx="9547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ru-RU" sz="3200" dirty="0" smtClean="0"/>
              <a:t>Выбор хладагента </a:t>
            </a:r>
            <a:r>
              <a:rPr lang="en-GB" sz="3200" dirty="0" smtClean="0"/>
              <a:t>(‘</a:t>
            </a:r>
            <a:r>
              <a:rPr lang="ru-RU" sz="3200" dirty="0" smtClean="0"/>
              <a:t>практический</a:t>
            </a:r>
            <a:r>
              <a:rPr lang="en-GB" sz="3200" dirty="0" smtClean="0"/>
              <a:t>’ – </a:t>
            </a:r>
            <a:r>
              <a:rPr lang="ru-RU" sz="3200" dirty="0" smtClean="0"/>
              <a:t>обычно влияет на эффективность на</a:t>
            </a:r>
            <a:r>
              <a:rPr lang="en-GB" sz="3200" dirty="0" smtClean="0"/>
              <a:t> 5%- 10%)</a:t>
            </a:r>
          </a:p>
          <a:p>
            <a:pPr algn="just"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ru-RU" sz="3200" dirty="0" smtClean="0"/>
              <a:t>Разработка </a:t>
            </a:r>
            <a:r>
              <a:rPr lang="ru-RU" sz="3200" dirty="0"/>
              <a:t>и </a:t>
            </a:r>
            <a:r>
              <a:rPr lang="ru-RU" sz="3200" dirty="0" smtClean="0"/>
              <a:t>подбор оборудования </a:t>
            </a:r>
            <a:endParaRPr lang="en-GB" sz="3200" dirty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Снижение нагрузки холодоснабжения</a:t>
            </a:r>
            <a:endParaRPr lang="mk-MK" sz="3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ru-RU" sz="3200" dirty="0" smtClean="0"/>
              <a:t>Надлежащая установка</a:t>
            </a:r>
            <a:endParaRPr lang="en-US" sz="3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ru-RU" sz="3200" dirty="0" smtClean="0"/>
              <a:t>Надлежащее сервисное обслуживание</a:t>
            </a:r>
            <a:endParaRPr lang="en-US" sz="3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ru-RU" sz="3200" dirty="0"/>
              <a:t>Эффективные </a:t>
            </a:r>
            <a:r>
              <a:rPr lang="ru-RU" sz="3200" dirty="0" smtClean="0"/>
              <a:t>модели/конструкции</a:t>
            </a:r>
            <a:endParaRPr lang="en-US" sz="3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20" y="395560"/>
            <a:ext cx="12133580" cy="835521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Обеспечение потребности </a:t>
            </a:r>
            <a: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охлаждении </a:t>
            </a:r>
            <a:endParaRPr lang="ru-RU" sz="4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эффективно </a:t>
            </a:r>
            <a: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 устойчиво</a:t>
            </a:r>
            <a:endParaRPr kumimoji="0" lang="mk-MK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17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7993"/>
            <a:ext cx="12191999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16200000">
            <a:off x="5499462" y="-5499467"/>
            <a:ext cx="1193078" cy="12192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F5302F-A8AC-49DE-961E-AA027EF9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392" y="-114333"/>
            <a:ext cx="9047764" cy="13011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Достижение технического потенциала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1E161DC-946A-4876-8D29-B5E6BD24212E}"/>
              </a:ext>
            </a:extLst>
          </p:cNvPr>
          <p:cNvSpPr txBox="1"/>
          <p:nvPr/>
        </p:nvSpPr>
        <p:spPr>
          <a:xfrm>
            <a:off x="8723285" y="4588625"/>
            <a:ext cx="3332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Максимизация климатических выгод (</a:t>
            </a:r>
            <a:r>
              <a:rPr lang="ru-RU" sz="2000" b="1" dirty="0"/>
              <a:t>финансовые </a:t>
            </a:r>
            <a:r>
              <a:rPr lang="ru-RU" sz="2000" b="1" dirty="0" smtClean="0"/>
              <a:t>выгоды</a:t>
            </a:r>
            <a:r>
              <a:rPr lang="ru-RU" sz="2000" dirty="0" smtClean="0"/>
              <a:t>)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83" y="1558835"/>
            <a:ext cx="1724292" cy="158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659017" y="1844041"/>
            <a:ext cx="325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Понимание энергоэффективности и </a:t>
            </a:r>
            <a:r>
              <a:rPr lang="ru-RU" sz="2000" dirty="0" smtClean="0"/>
              <a:t>способов ее повышения</a:t>
            </a:r>
            <a:endParaRPr lang="mk-MK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737600" y="1808552"/>
            <a:ext cx="3140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Наличие технических </a:t>
            </a:r>
            <a:r>
              <a:rPr lang="ru-RU" sz="2000" dirty="0" smtClean="0"/>
              <a:t>решений</a:t>
            </a:r>
          </a:p>
          <a:p>
            <a:pPr algn="ctr"/>
            <a:r>
              <a:rPr lang="ru-RU" sz="2000" dirty="0" smtClean="0"/>
              <a:t>Уделить внимание</a:t>
            </a:r>
            <a:endParaRPr lang="ru-RU" sz="2000" dirty="0"/>
          </a:p>
          <a:p>
            <a:pPr algn="ctr"/>
            <a:r>
              <a:rPr lang="ru-RU" sz="2000" dirty="0" smtClean="0"/>
              <a:t>проектированию </a:t>
            </a:r>
            <a:r>
              <a:rPr lang="ru-RU" sz="2000" dirty="0"/>
              <a:t>и </a:t>
            </a:r>
            <a:r>
              <a:rPr lang="ru-RU" sz="2000" dirty="0" smtClean="0"/>
              <a:t>подбору </a:t>
            </a:r>
            <a:r>
              <a:rPr lang="ru-RU" sz="2000" dirty="0"/>
              <a:t>оборудования (пригодность)</a:t>
            </a:r>
            <a:endParaRPr lang="mk-MK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002" y="1782767"/>
            <a:ext cx="2032000" cy="182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004458" y="3753394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Мониторинг/анализ </a:t>
            </a:r>
            <a:r>
              <a:rPr lang="ru-RU" sz="2000" dirty="0"/>
              <a:t>производительности </a:t>
            </a:r>
            <a:r>
              <a:rPr lang="ru-RU" sz="2000" dirty="0" smtClean="0"/>
              <a:t>во время </a:t>
            </a:r>
            <a:r>
              <a:rPr lang="ru-RU" sz="2000" dirty="0"/>
              <a:t>эксплуатации</a:t>
            </a:r>
            <a:endParaRPr lang="mk-MK" sz="20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18" y="3526971"/>
            <a:ext cx="1781908" cy="136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519" y="5355771"/>
            <a:ext cx="276295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Image result for financial considerat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880" y="4423955"/>
            <a:ext cx="2419243" cy="12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296" y="6345990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компетенций – регулярно и получать актуальные знания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585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62755"/>
            <a:ext cx="12191999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 rot="16200000">
            <a:off x="5414681" y="-5414687"/>
            <a:ext cx="1362639" cy="12192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F5302F-A8AC-49DE-961E-AA027EF9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821" y="99222"/>
            <a:ext cx="7993690" cy="11748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Снижение потребления энергии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оборудованиями ХОКВТН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1E161DC-946A-4876-8D29-B5E6BD24212E}"/>
              </a:ext>
            </a:extLst>
          </p:cNvPr>
          <p:cNvSpPr txBox="1"/>
          <p:nvPr/>
        </p:nvSpPr>
        <p:spPr>
          <a:xfrm>
            <a:off x="9334695" y="2174954"/>
            <a:ext cx="293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Обучение и наращивание потенциала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62086" y="1887354"/>
            <a:ext cx="3426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Улучшение холодильного цикла </a:t>
            </a:r>
            <a:r>
              <a:rPr lang="en-US" sz="2000" dirty="0" smtClean="0"/>
              <a:t>(</a:t>
            </a:r>
            <a:r>
              <a:rPr lang="ru-RU" sz="2000" b="1" i="1" dirty="0" smtClean="0"/>
              <a:t>оптимизация системы</a:t>
            </a:r>
            <a:r>
              <a:rPr lang="en-US" sz="2000" dirty="0" smtClean="0"/>
              <a:t>)</a:t>
            </a:r>
            <a:endParaRPr lang="mk-MK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61330" y="424860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Обслуживание системы</a:t>
            </a:r>
            <a:endParaRPr lang="mk-MK" sz="2000" dirty="0"/>
          </a:p>
        </p:txBody>
      </p:sp>
      <p:pic>
        <p:nvPicPr>
          <p:cNvPr id="74758" name="Picture 6" descr="Image result for refrigeration system optimiz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947" y="1531776"/>
            <a:ext cx="2517735" cy="1928373"/>
          </a:xfrm>
          <a:prstGeom prst="rect">
            <a:avLst/>
          </a:prstGeom>
          <a:noFill/>
        </p:spPr>
      </p:pic>
      <p:pic>
        <p:nvPicPr>
          <p:cNvPr id="74760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096" y="3630707"/>
            <a:ext cx="2501586" cy="1783972"/>
          </a:xfrm>
          <a:prstGeom prst="rect">
            <a:avLst/>
          </a:prstGeom>
          <a:noFill/>
        </p:spPr>
      </p:pic>
      <p:pic>
        <p:nvPicPr>
          <p:cNvPr id="74761" name="Picture 9" descr="W:\OZONE_December 2017\OZONE\HPMP\Workshops\2018\March workshop for service technicians_ za dobri servisni praktiki\Photos\March 28-Day 1\IMG_20180328_131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563" y="1649505"/>
            <a:ext cx="2651378" cy="1864659"/>
          </a:xfrm>
          <a:prstGeom prst="rect">
            <a:avLst/>
          </a:prstGeom>
          <a:noFill/>
        </p:spPr>
      </p:pic>
      <p:pic>
        <p:nvPicPr>
          <p:cNvPr id="74763" name="Picture 11" descr="Image result for behaviour chan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7318" y="3980316"/>
            <a:ext cx="2680447" cy="131533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1E161DC-946A-4876-8D29-B5E6BD24212E}"/>
              </a:ext>
            </a:extLst>
          </p:cNvPr>
          <p:cNvSpPr txBox="1"/>
          <p:nvPr/>
        </p:nvSpPr>
        <p:spPr>
          <a:xfrm>
            <a:off x="9930979" y="4265473"/>
            <a:ext cx="207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Изменение в поведении!!!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10121" y="5595832"/>
            <a:ext cx="6505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Энергоэффективность</a:t>
            </a:r>
            <a:r>
              <a:rPr lang="en-US" dirty="0" smtClean="0"/>
              <a:t>– </a:t>
            </a:r>
            <a:r>
              <a:rPr lang="ru-RU" b="1" u="sng" dirty="0" smtClean="0"/>
              <a:t>эффективное использование энергии </a:t>
            </a:r>
            <a:r>
              <a:rPr lang="ru-RU" dirty="0"/>
              <a:t>также зависит от компоновки оборудования и </a:t>
            </a:r>
            <a:r>
              <a:rPr lang="ru-RU" dirty="0" smtClean="0"/>
              <a:t>настройки при </a:t>
            </a:r>
            <a:r>
              <a:rPr lang="ru-RU" dirty="0"/>
              <a:t>вводе в эксплуатацию </a:t>
            </a:r>
            <a:r>
              <a:rPr lang="ru-RU" dirty="0" smtClean="0"/>
              <a:t>инженером</a:t>
            </a:r>
            <a:endParaRPr lang="ru-RU" dirty="0"/>
          </a:p>
          <a:p>
            <a:pPr algn="ctr"/>
            <a:r>
              <a:rPr lang="ru-RU" dirty="0"/>
              <a:t>(зависит от множества различных индивидуальных параметров)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585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460034" cy="6857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F5302F-A8AC-49DE-961E-AA027EF9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12" y="2385322"/>
            <a:ext cx="4653684" cy="26881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Эффективное охлаждение</a:t>
            </a:r>
            <a:endParaRPr lang="en-GB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60034" y="363073"/>
            <a:ext cx="745553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n-US" dirty="0" smtClean="0"/>
          </a:p>
          <a:p>
            <a:pPr algn="ctr"/>
            <a:r>
              <a:rPr lang="ru-RU" sz="2400" b="1" u="sng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Междисциплинарность</a:t>
            </a:r>
            <a:r>
              <a:rPr lang="en-US" sz="24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u="sng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Хладагент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Энергоэффективность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Тарифы на электричество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Обслуживание системы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Получение первичных материалов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Повторное использование и утилизация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Здание и недвижимость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архитектура и градостроительство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 различные взгляды агентств и интересы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Охлаждение связано с многими Целями устойчивого развития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 работой Монреальского протокола по замене ОРВ и ГФУ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 значительно влияет на прогнозируемое потребление электроэнергии в развивающихся странах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6837" y="1769983"/>
            <a:ext cx="1090612" cy="984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5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7566" y="0"/>
            <a:ext cx="8224434" cy="6857995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67565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" y="1375816"/>
            <a:ext cx="4005943" cy="32924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Вопросы для рассмотрения </a:t>
            </a:r>
            <a:r>
              <a:rPr lang="en-US" sz="3600" b="1" dirty="0" smtClean="0"/>
              <a:t>…</a:t>
            </a:r>
            <a:endParaRPr lang="mk-M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863" y="896983"/>
            <a:ext cx="7807123" cy="53296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Использование </a:t>
            </a:r>
            <a:r>
              <a:rPr lang="ru-RU" b="1" dirty="0"/>
              <a:t>структурированного подхода </a:t>
            </a:r>
            <a:r>
              <a:rPr lang="ru-RU" dirty="0" smtClean="0"/>
              <a:t>поможет </a:t>
            </a:r>
            <a:r>
              <a:rPr lang="ru-RU" dirty="0"/>
              <a:t>максимально увеличить потенциал повышения эффективности </a:t>
            </a:r>
            <a:r>
              <a:rPr lang="ru-RU" dirty="0" smtClean="0"/>
              <a:t>ХОКВТН!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ru-RU" u="sng" dirty="0"/>
              <a:t>Факторы, способные повысить эффективность </a:t>
            </a:r>
            <a:r>
              <a:rPr lang="en-GB" dirty="0" smtClean="0"/>
              <a:t>: </a:t>
            </a:r>
          </a:p>
          <a:p>
            <a:pPr marL="709200" lvl="1" indent="-457200">
              <a:buNone/>
            </a:pPr>
            <a:r>
              <a:rPr lang="en-US" dirty="0" smtClean="0"/>
              <a:t>→ </a:t>
            </a:r>
            <a:r>
              <a:rPr lang="ru-RU" dirty="0" smtClean="0"/>
              <a:t>Выбор хладагентов и компонентов</a:t>
            </a:r>
            <a:endParaRPr lang="en-US" dirty="0" smtClean="0"/>
          </a:p>
          <a:p>
            <a:pPr marL="709200" lvl="1" indent="-457200">
              <a:buNone/>
            </a:pPr>
            <a:r>
              <a:rPr lang="en-US" dirty="0" smtClean="0"/>
              <a:t>     (</a:t>
            </a:r>
            <a:r>
              <a:rPr lang="ru-RU" dirty="0" smtClean="0"/>
              <a:t>пр.</a:t>
            </a:r>
            <a:r>
              <a:rPr lang="en-US" dirty="0" smtClean="0"/>
              <a:t>: </a:t>
            </a:r>
            <a:r>
              <a:rPr lang="en-US" i="1" dirty="0" smtClean="0"/>
              <a:t>R744, R717, HCs-R290, R600a, </a:t>
            </a:r>
            <a:r>
              <a:rPr lang="ru-RU" i="1" dirty="0" smtClean="0"/>
              <a:t>низкий ПГП </a:t>
            </a:r>
            <a:r>
              <a:rPr lang="en-US" i="1" dirty="0" smtClean="0"/>
              <a:t>(</a:t>
            </a:r>
            <a:r>
              <a:rPr lang="ru-RU" i="1" dirty="0" smtClean="0"/>
              <a:t>ГФУ</a:t>
            </a:r>
            <a:r>
              <a:rPr lang="en-US" i="1" dirty="0" smtClean="0"/>
              <a:t>) </a:t>
            </a:r>
            <a:r>
              <a:rPr lang="ru-RU" dirty="0" smtClean="0"/>
              <a:t>и некоторые нетипичные технологии, как солнечные установки и центральное холодоснабжение)</a:t>
            </a:r>
            <a:r>
              <a:rPr lang="en-US" i="1" dirty="0" smtClean="0"/>
              <a:t> </a:t>
            </a:r>
          </a:p>
          <a:p>
            <a:pPr marL="709200" lvl="1" indent="-457200">
              <a:buNone/>
            </a:pPr>
            <a:r>
              <a:rPr lang="en-US" dirty="0" smtClean="0"/>
              <a:t>→ </a:t>
            </a:r>
            <a:r>
              <a:rPr lang="ru-RU" dirty="0"/>
              <a:t>Выбор наиболее эффективного холодильного </a:t>
            </a:r>
            <a:r>
              <a:rPr lang="ru-RU" dirty="0" smtClean="0"/>
              <a:t>цикла</a:t>
            </a:r>
          </a:p>
          <a:p>
            <a:pPr marL="709200" lvl="1" indent="-457200">
              <a:buNone/>
            </a:pPr>
            <a:r>
              <a:rPr lang="en-US" dirty="0" smtClean="0"/>
              <a:t>→ </a:t>
            </a:r>
            <a:r>
              <a:rPr lang="ru-RU" dirty="0" smtClean="0"/>
              <a:t>Учитывать условия </a:t>
            </a:r>
            <a:r>
              <a:rPr lang="ru-RU" dirty="0"/>
              <a:t>эксплуатации (избегать потерь энергии</a:t>
            </a:r>
            <a:r>
              <a:rPr lang="ru-RU" dirty="0" smtClean="0"/>
              <a:t>)</a:t>
            </a:r>
          </a:p>
          <a:p>
            <a:pPr marL="709200" lvl="1" indent="-457200">
              <a:buNone/>
            </a:pPr>
            <a:r>
              <a:rPr lang="en-US" dirty="0" smtClean="0"/>
              <a:t>→ </a:t>
            </a:r>
            <a:r>
              <a:rPr lang="ru-RU" dirty="0"/>
              <a:t>Минимизация </a:t>
            </a:r>
            <a:r>
              <a:rPr lang="ru-RU" dirty="0" smtClean="0"/>
              <a:t>нагрузки охлаждения</a:t>
            </a:r>
          </a:p>
          <a:p>
            <a:pPr marL="709200" lvl="1" indent="-457200">
              <a:buNone/>
            </a:pPr>
            <a:r>
              <a:rPr lang="en-US" dirty="0" smtClean="0"/>
              <a:t>→ </a:t>
            </a:r>
            <a:r>
              <a:rPr lang="ru-RU" dirty="0" smtClean="0"/>
              <a:t>Разработка эффективной системы контроля</a:t>
            </a:r>
            <a:endParaRPr lang="en-US" dirty="0" smtClean="0"/>
          </a:p>
          <a:p>
            <a:pPr marL="709200" lvl="1" indent="-457200">
              <a:buNone/>
            </a:pPr>
            <a:r>
              <a:rPr lang="en-US" dirty="0" smtClean="0"/>
              <a:t>→ </a:t>
            </a:r>
            <a:r>
              <a:rPr lang="ru-RU" dirty="0"/>
              <a:t>Проверка эксплуатационных </a:t>
            </a:r>
            <a:r>
              <a:rPr lang="ru-RU" dirty="0" smtClean="0"/>
              <a:t>характеристик/надлежащее обслуживание</a:t>
            </a:r>
          </a:p>
          <a:p>
            <a:pPr marL="709200" lvl="1" indent="-457200">
              <a:buNone/>
            </a:pPr>
            <a:r>
              <a:rPr lang="en-US" dirty="0" smtClean="0"/>
              <a:t>→ </a:t>
            </a:r>
            <a:r>
              <a:rPr lang="ru-RU" dirty="0" smtClean="0"/>
              <a:t>Регулярная проверка </a:t>
            </a:r>
            <a:r>
              <a:rPr lang="en-US" dirty="0" smtClean="0"/>
              <a:t>(</a:t>
            </a:r>
            <a:r>
              <a:rPr lang="ru-RU" dirty="0" smtClean="0"/>
              <a:t>для предотвращения утечек хладагента</a:t>
            </a:r>
            <a:r>
              <a:rPr lang="en-US" dirty="0" smtClean="0"/>
              <a:t>)   </a:t>
            </a:r>
          </a:p>
          <a:p>
            <a:pPr marL="709200" lvl="1" indent="-457200">
              <a:buNone/>
            </a:pPr>
            <a:endParaRPr lang="en-US" dirty="0" smtClean="0"/>
          </a:p>
          <a:p>
            <a:pPr marL="709200" lvl="1" indent="-457200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mk-MK" dirty="0"/>
          </a:p>
        </p:txBody>
      </p:sp>
      <p:sp>
        <p:nvSpPr>
          <p:cNvPr id="6" name="Rectangle 5"/>
          <p:cNvSpPr/>
          <p:nvPr/>
        </p:nvSpPr>
        <p:spPr>
          <a:xfrm>
            <a:off x="711309" y="1669296"/>
            <a:ext cx="1090612" cy="984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4447" y="0"/>
            <a:ext cx="798755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ешение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XXVIII/3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28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Встреча Сторон Монреальского протокола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Возможности для стимулирования и обеспечения улучшений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энергоэффективности установок и оборудования</a:t>
            </a:r>
          </a:p>
          <a:p>
            <a:pPr indent="-285750" algn="ctr" fontAlgn="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Отмечено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i="1" dirty="0">
                <a:solidFill>
                  <a:srgbClr val="FF0000"/>
                </a:solidFill>
              </a:rPr>
              <a:t>что сектор холодильного оборудования и кондиционеров </a:t>
            </a:r>
            <a:r>
              <a:rPr lang="ru-RU" sz="2400" i="1" dirty="0" smtClean="0">
                <a:solidFill>
                  <a:srgbClr val="FF0000"/>
                </a:solidFill>
              </a:rPr>
              <a:t>занимает </a:t>
            </a:r>
            <a:r>
              <a:rPr lang="ru-RU" sz="2400" i="1" dirty="0">
                <a:solidFill>
                  <a:srgbClr val="FF0000"/>
                </a:solidFill>
              </a:rPr>
              <a:t>значительную и </a:t>
            </a:r>
            <a:r>
              <a:rPr lang="ru-RU" sz="2400" i="1" u="sng" dirty="0">
                <a:solidFill>
                  <a:srgbClr val="FF0000"/>
                </a:solidFill>
              </a:rPr>
              <a:t>растущую долю мирового спроса на </a:t>
            </a:r>
            <a:r>
              <a:rPr lang="ru-RU" sz="2400" i="1" u="sng" dirty="0" smtClean="0">
                <a:solidFill>
                  <a:srgbClr val="FF0000"/>
                </a:solidFill>
              </a:rPr>
              <a:t>электроэнергию</a:t>
            </a:r>
          </a:p>
          <a:p>
            <a:pPr indent="-285750" algn="ctr" fontAlgn="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Ценен тот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факт, что </a:t>
            </a:r>
            <a:r>
              <a:rPr lang="ru-RU" sz="2400" i="1" dirty="0">
                <a:solidFill>
                  <a:srgbClr val="FF0000"/>
                </a:solidFill>
              </a:rPr>
              <a:t>повышение энергоэффективности может обеспечить целый ряд сопутствующих </a:t>
            </a:r>
            <a:r>
              <a:rPr lang="ru-RU" sz="2400" i="1" u="sng" dirty="0" smtClean="0">
                <a:solidFill>
                  <a:srgbClr val="FF0000"/>
                </a:solidFill>
              </a:rPr>
              <a:t>преимуществ для </a:t>
            </a:r>
            <a:r>
              <a:rPr lang="ru-RU" sz="2400" i="1" u="sng" dirty="0">
                <a:solidFill>
                  <a:srgbClr val="FF0000"/>
                </a:solidFill>
              </a:rPr>
              <a:t>устойчивого развития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в том числе для обеспечения энергетической безопасности, общественного здравоохранения и </a:t>
            </a:r>
            <a:r>
              <a:rPr lang="ru-RU" sz="2400" i="1" dirty="0">
                <a:solidFill>
                  <a:srgbClr val="FF0000"/>
                </a:solidFill>
              </a:rPr>
              <a:t>смягчения последствий изменения климата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; и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отмечена </a:t>
            </a:r>
            <a:r>
              <a:rPr lang="ru-RU" sz="2400" i="1" dirty="0" smtClean="0">
                <a:solidFill>
                  <a:srgbClr val="FF0000"/>
                </a:solidFill>
              </a:rPr>
              <a:t>большая отдача </a:t>
            </a:r>
            <a:r>
              <a:rPr lang="ru-RU" sz="2400" i="1" dirty="0">
                <a:solidFill>
                  <a:srgbClr val="FF0000"/>
                </a:solidFill>
              </a:rPr>
              <a:t>от </a:t>
            </a:r>
            <a:r>
              <a:rPr lang="ru-RU" sz="2400" i="1" dirty="0" smtClean="0">
                <a:solidFill>
                  <a:srgbClr val="FF0000"/>
                </a:solidFill>
              </a:rPr>
              <a:t>инвестиций при скромными расходах </a:t>
            </a:r>
            <a:r>
              <a:rPr lang="ru-RU" sz="2400" i="1" dirty="0">
                <a:solidFill>
                  <a:srgbClr val="FF0000"/>
                </a:solidFill>
              </a:rPr>
              <a:t>на </a:t>
            </a:r>
            <a:r>
              <a:rPr lang="ru-RU" sz="2400" i="1" dirty="0" smtClean="0">
                <a:solidFill>
                  <a:srgbClr val="FF0000"/>
                </a:solidFill>
              </a:rPr>
              <a:t>повышение энергоэффективности</a:t>
            </a:r>
            <a:endParaRPr lang="ru-RU" sz="2400" i="1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id-ID" sz="2400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022" y="514019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mk-MK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1299754" y="1299750"/>
            <a:ext cx="6858001" cy="42584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106547" y="2462104"/>
            <a:ext cx="40979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</a:rPr>
              <a:t>Энерго</a:t>
            </a:r>
            <a:r>
              <a:rPr lang="ru-RU" sz="4400" b="1" dirty="0" smtClean="0">
                <a:solidFill>
                  <a:schemeClr val="bg1"/>
                </a:solidFill>
              </a:rPr>
              <a:t>-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эффективность</a:t>
            </a:r>
            <a:endParaRPr lang="en-US" sz="4400" b="1" dirty="0" smtClean="0">
              <a:solidFill>
                <a:schemeClr val="bg1"/>
              </a:solidFill>
            </a:endParaRPr>
          </a:p>
          <a:p>
            <a:endParaRPr lang="en-US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endParaRPr lang="mk-MK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986" y="2462104"/>
            <a:ext cx="1090612" cy="9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48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 rot="16200000">
            <a:off x="5567238" y="-5567238"/>
            <a:ext cx="1057527" cy="12192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aphicFrame>
        <p:nvGraphicFramePr>
          <p:cNvPr id="371718" name="Rectangle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2881740" y="938784"/>
            <a:ext cx="7322963" cy="6293290"/>
            <a:chOff x="2111099" y="2331960"/>
            <a:chExt cx="5283351" cy="4559028"/>
          </a:xfrm>
        </p:grpSpPr>
        <p:sp>
          <p:nvSpPr>
            <p:cNvPr id="53" name="Rounded Rectangle 23"/>
            <p:cNvSpPr/>
            <p:nvPr/>
          </p:nvSpPr>
          <p:spPr>
            <a:xfrm>
              <a:off x="4575175" y="3916591"/>
              <a:ext cx="2819275" cy="2428647"/>
            </a:xfrm>
            <a:custGeom>
              <a:avLst/>
              <a:gdLst>
                <a:gd name="connsiteX0" fmla="*/ 0 w 2487168"/>
                <a:gd name="connsiteY0" fmla="*/ 632765 h 1265530"/>
                <a:gd name="connsiteX1" fmla="*/ 632765 w 2487168"/>
                <a:gd name="connsiteY1" fmla="*/ 0 h 1265530"/>
                <a:gd name="connsiteX2" fmla="*/ 1854403 w 2487168"/>
                <a:gd name="connsiteY2" fmla="*/ 0 h 1265530"/>
                <a:gd name="connsiteX3" fmla="*/ 2487168 w 2487168"/>
                <a:gd name="connsiteY3" fmla="*/ 632765 h 1265530"/>
                <a:gd name="connsiteX4" fmla="*/ 2487168 w 2487168"/>
                <a:gd name="connsiteY4" fmla="*/ 632765 h 1265530"/>
                <a:gd name="connsiteX5" fmla="*/ 1854403 w 2487168"/>
                <a:gd name="connsiteY5" fmla="*/ 1265530 h 1265530"/>
                <a:gd name="connsiteX6" fmla="*/ 632765 w 2487168"/>
                <a:gd name="connsiteY6" fmla="*/ 1265530 h 1265530"/>
                <a:gd name="connsiteX7" fmla="*/ 0 w 2487168"/>
                <a:gd name="connsiteY7" fmla="*/ 632765 h 1265530"/>
                <a:gd name="connsiteX0" fmla="*/ 10095 w 2497263"/>
                <a:gd name="connsiteY0" fmla="*/ 632765 h 1265530"/>
                <a:gd name="connsiteX1" fmla="*/ 642860 w 2497263"/>
                <a:gd name="connsiteY1" fmla="*/ 0 h 1265530"/>
                <a:gd name="connsiteX2" fmla="*/ 1864498 w 2497263"/>
                <a:gd name="connsiteY2" fmla="*/ 0 h 1265530"/>
                <a:gd name="connsiteX3" fmla="*/ 2497263 w 2497263"/>
                <a:gd name="connsiteY3" fmla="*/ 632765 h 1265530"/>
                <a:gd name="connsiteX4" fmla="*/ 2497263 w 2497263"/>
                <a:gd name="connsiteY4" fmla="*/ 632765 h 1265530"/>
                <a:gd name="connsiteX5" fmla="*/ 1864498 w 2497263"/>
                <a:gd name="connsiteY5" fmla="*/ 1265530 h 1265530"/>
                <a:gd name="connsiteX6" fmla="*/ 642860 w 2497263"/>
                <a:gd name="connsiteY6" fmla="*/ 1265530 h 1265530"/>
                <a:gd name="connsiteX7" fmla="*/ 280757 w 2497263"/>
                <a:gd name="connsiteY7" fmla="*/ 1163117 h 1265530"/>
                <a:gd name="connsiteX8" fmla="*/ 10095 w 2497263"/>
                <a:gd name="connsiteY8" fmla="*/ 632765 h 1265530"/>
                <a:gd name="connsiteX0" fmla="*/ 34828 w 2521996"/>
                <a:gd name="connsiteY0" fmla="*/ 632765 h 2216530"/>
                <a:gd name="connsiteX1" fmla="*/ 667593 w 2521996"/>
                <a:gd name="connsiteY1" fmla="*/ 0 h 2216530"/>
                <a:gd name="connsiteX2" fmla="*/ 1889231 w 2521996"/>
                <a:gd name="connsiteY2" fmla="*/ 0 h 2216530"/>
                <a:gd name="connsiteX3" fmla="*/ 2521996 w 2521996"/>
                <a:gd name="connsiteY3" fmla="*/ 632765 h 2216530"/>
                <a:gd name="connsiteX4" fmla="*/ 2521996 w 2521996"/>
                <a:gd name="connsiteY4" fmla="*/ 632765 h 2216530"/>
                <a:gd name="connsiteX5" fmla="*/ 1889231 w 2521996"/>
                <a:gd name="connsiteY5" fmla="*/ 1265530 h 2216530"/>
                <a:gd name="connsiteX6" fmla="*/ 667593 w 2521996"/>
                <a:gd name="connsiteY6" fmla="*/ 1265530 h 2216530"/>
                <a:gd name="connsiteX7" fmla="*/ 144556 w 2521996"/>
                <a:gd name="connsiteY7" fmla="*/ 2209191 h 2216530"/>
                <a:gd name="connsiteX8" fmla="*/ 34828 w 2521996"/>
                <a:gd name="connsiteY8" fmla="*/ 632765 h 2216530"/>
                <a:gd name="connsiteX0" fmla="*/ 38917 w 2526085"/>
                <a:gd name="connsiteY0" fmla="*/ 632765 h 2420235"/>
                <a:gd name="connsiteX1" fmla="*/ 671682 w 2526085"/>
                <a:gd name="connsiteY1" fmla="*/ 0 h 2420235"/>
                <a:gd name="connsiteX2" fmla="*/ 1893320 w 2526085"/>
                <a:gd name="connsiteY2" fmla="*/ 0 h 2420235"/>
                <a:gd name="connsiteX3" fmla="*/ 2526085 w 2526085"/>
                <a:gd name="connsiteY3" fmla="*/ 632765 h 2420235"/>
                <a:gd name="connsiteX4" fmla="*/ 2526085 w 2526085"/>
                <a:gd name="connsiteY4" fmla="*/ 632765 h 2420235"/>
                <a:gd name="connsiteX5" fmla="*/ 1893320 w 2526085"/>
                <a:gd name="connsiteY5" fmla="*/ 1265530 h 2420235"/>
                <a:gd name="connsiteX6" fmla="*/ 671682 w 2526085"/>
                <a:gd name="connsiteY6" fmla="*/ 1265530 h 2420235"/>
                <a:gd name="connsiteX7" fmla="*/ 134015 w 2526085"/>
                <a:gd name="connsiteY7" fmla="*/ 2414017 h 2420235"/>
                <a:gd name="connsiteX8" fmla="*/ 38917 w 2526085"/>
                <a:gd name="connsiteY8" fmla="*/ 632765 h 2420235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101443 w 2588611"/>
                <a:gd name="connsiteY0" fmla="*/ 632765 h 2428647"/>
                <a:gd name="connsiteX1" fmla="*/ 734208 w 2588611"/>
                <a:gd name="connsiteY1" fmla="*/ 0 h 2428647"/>
                <a:gd name="connsiteX2" fmla="*/ 1955846 w 2588611"/>
                <a:gd name="connsiteY2" fmla="*/ 0 h 2428647"/>
                <a:gd name="connsiteX3" fmla="*/ 2588611 w 2588611"/>
                <a:gd name="connsiteY3" fmla="*/ 632765 h 2428647"/>
                <a:gd name="connsiteX4" fmla="*/ 2588611 w 2588611"/>
                <a:gd name="connsiteY4" fmla="*/ 632765 h 2428647"/>
                <a:gd name="connsiteX5" fmla="*/ 1955846 w 2588611"/>
                <a:gd name="connsiteY5" fmla="*/ 1265530 h 2428647"/>
                <a:gd name="connsiteX6" fmla="*/ 734208 w 2588611"/>
                <a:gd name="connsiteY6" fmla="*/ 1265530 h 2428647"/>
                <a:gd name="connsiteX7" fmla="*/ 65084 w 2588611"/>
                <a:gd name="connsiteY7" fmla="*/ 2428647 h 2428647"/>
                <a:gd name="connsiteX8" fmla="*/ 101443 w 2588611"/>
                <a:gd name="connsiteY8" fmla="*/ 632765 h 2428647"/>
                <a:gd name="connsiteX0" fmla="*/ 63322 w 2550490"/>
                <a:gd name="connsiteY0" fmla="*/ 632765 h 2428647"/>
                <a:gd name="connsiteX1" fmla="*/ 696087 w 2550490"/>
                <a:gd name="connsiteY1" fmla="*/ 0 h 2428647"/>
                <a:gd name="connsiteX2" fmla="*/ 1917725 w 2550490"/>
                <a:gd name="connsiteY2" fmla="*/ 0 h 2428647"/>
                <a:gd name="connsiteX3" fmla="*/ 2550490 w 2550490"/>
                <a:gd name="connsiteY3" fmla="*/ 632765 h 2428647"/>
                <a:gd name="connsiteX4" fmla="*/ 2550490 w 2550490"/>
                <a:gd name="connsiteY4" fmla="*/ 632765 h 2428647"/>
                <a:gd name="connsiteX5" fmla="*/ 1917725 w 2550490"/>
                <a:gd name="connsiteY5" fmla="*/ 1265530 h 2428647"/>
                <a:gd name="connsiteX6" fmla="*/ 696087 w 2550490"/>
                <a:gd name="connsiteY6" fmla="*/ 1265530 h 2428647"/>
                <a:gd name="connsiteX7" fmla="*/ 26963 w 2550490"/>
                <a:gd name="connsiteY7" fmla="*/ 2428647 h 2428647"/>
                <a:gd name="connsiteX8" fmla="*/ 63322 w 2550490"/>
                <a:gd name="connsiteY8" fmla="*/ 632765 h 2428647"/>
                <a:gd name="connsiteX0" fmla="*/ 63322 w 2550490"/>
                <a:gd name="connsiteY0" fmla="*/ 632765 h 2428647"/>
                <a:gd name="connsiteX1" fmla="*/ 696087 w 2550490"/>
                <a:gd name="connsiteY1" fmla="*/ 0 h 2428647"/>
                <a:gd name="connsiteX2" fmla="*/ 1917725 w 2550490"/>
                <a:gd name="connsiteY2" fmla="*/ 0 h 2428647"/>
                <a:gd name="connsiteX3" fmla="*/ 2550490 w 2550490"/>
                <a:gd name="connsiteY3" fmla="*/ 632765 h 2428647"/>
                <a:gd name="connsiteX4" fmla="*/ 2550490 w 2550490"/>
                <a:gd name="connsiteY4" fmla="*/ 632765 h 2428647"/>
                <a:gd name="connsiteX5" fmla="*/ 1917725 w 2550490"/>
                <a:gd name="connsiteY5" fmla="*/ 1265530 h 2428647"/>
                <a:gd name="connsiteX6" fmla="*/ 696087 w 2550490"/>
                <a:gd name="connsiteY6" fmla="*/ 1265530 h 2428647"/>
                <a:gd name="connsiteX7" fmla="*/ 26963 w 2550490"/>
                <a:gd name="connsiteY7" fmla="*/ 2428647 h 2428647"/>
                <a:gd name="connsiteX8" fmla="*/ 63322 w 2550490"/>
                <a:gd name="connsiteY8" fmla="*/ 632765 h 2428647"/>
                <a:gd name="connsiteX0" fmla="*/ 48615 w 2581792"/>
                <a:gd name="connsiteY0" fmla="*/ 683972 h 2428647"/>
                <a:gd name="connsiteX1" fmla="*/ 727389 w 2581792"/>
                <a:gd name="connsiteY1" fmla="*/ 0 h 2428647"/>
                <a:gd name="connsiteX2" fmla="*/ 1949027 w 2581792"/>
                <a:gd name="connsiteY2" fmla="*/ 0 h 2428647"/>
                <a:gd name="connsiteX3" fmla="*/ 2581792 w 2581792"/>
                <a:gd name="connsiteY3" fmla="*/ 632765 h 2428647"/>
                <a:gd name="connsiteX4" fmla="*/ 2581792 w 2581792"/>
                <a:gd name="connsiteY4" fmla="*/ 632765 h 2428647"/>
                <a:gd name="connsiteX5" fmla="*/ 1949027 w 2581792"/>
                <a:gd name="connsiteY5" fmla="*/ 1265530 h 2428647"/>
                <a:gd name="connsiteX6" fmla="*/ 727389 w 2581792"/>
                <a:gd name="connsiteY6" fmla="*/ 1265530 h 2428647"/>
                <a:gd name="connsiteX7" fmla="*/ 58265 w 2581792"/>
                <a:gd name="connsiteY7" fmla="*/ 2428647 h 2428647"/>
                <a:gd name="connsiteX8" fmla="*/ 48615 w 2581792"/>
                <a:gd name="connsiteY8" fmla="*/ 683972 h 2428647"/>
                <a:gd name="connsiteX0" fmla="*/ 1 w 2533178"/>
                <a:gd name="connsiteY0" fmla="*/ 683972 h 2428647"/>
                <a:gd name="connsiteX1" fmla="*/ 678775 w 2533178"/>
                <a:gd name="connsiteY1" fmla="*/ 0 h 2428647"/>
                <a:gd name="connsiteX2" fmla="*/ 1900413 w 2533178"/>
                <a:gd name="connsiteY2" fmla="*/ 0 h 2428647"/>
                <a:gd name="connsiteX3" fmla="*/ 2533178 w 2533178"/>
                <a:gd name="connsiteY3" fmla="*/ 632765 h 2428647"/>
                <a:gd name="connsiteX4" fmla="*/ 2533178 w 2533178"/>
                <a:gd name="connsiteY4" fmla="*/ 632765 h 2428647"/>
                <a:gd name="connsiteX5" fmla="*/ 1900413 w 2533178"/>
                <a:gd name="connsiteY5" fmla="*/ 1265530 h 2428647"/>
                <a:gd name="connsiteX6" fmla="*/ 678775 w 2533178"/>
                <a:gd name="connsiteY6" fmla="*/ 1265530 h 2428647"/>
                <a:gd name="connsiteX7" fmla="*/ 9651 w 2533178"/>
                <a:gd name="connsiteY7" fmla="*/ 2428647 h 2428647"/>
                <a:gd name="connsiteX8" fmla="*/ 1 w 2533178"/>
                <a:gd name="connsiteY8" fmla="*/ 683972 h 242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178" h="2428647">
                  <a:moveTo>
                    <a:pt x="1" y="683972"/>
                  </a:moveTo>
                  <a:cubicBezTo>
                    <a:pt x="-216" y="191416"/>
                    <a:pt x="307363" y="21946"/>
                    <a:pt x="678775" y="0"/>
                  </a:cubicBezTo>
                  <a:lnTo>
                    <a:pt x="1900413" y="0"/>
                  </a:lnTo>
                  <a:cubicBezTo>
                    <a:pt x="2249879" y="0"/>
                    <a:pt x="2533178" y="283299"/>
                    <a:pt x="2533178" y="632765"/>
                  </a:cubicBezTo>
                  <a:lnTo>
                    <a:pt x="2533178" y="632765"/>
                  </a:lnTo>
                  <a:cubicBezTo>
                    <a:pt x="2533178" y="982231"/>
                    <a:pt x="2249879" y="1265530"/>
                    <a:pt x="1900413" y="1265530"/>
                  </a:cubicBezTo>
                  <a:lnTo>
                    <a:pt x="678775" y="1265530"/>
                  </a:lnTo>
                  <a:cubicBezTo>
                    <a:pt x="414818" y="1248461"/>
                    <a:pt x="58709" y="1751382"/>
                    <a:pt x="9651" y="2428647"/>
                  </a:cubicBezTo>
                  <a:cubicBezTo>
                    <a:pt x="2783" y="2250034"/>
                    <a:pt x="218" y="1176528"/>
                    <a:pt x="1" y="683972"/>
                  </a:cubicBezTo>
                  <a:close/>
                </a:path>
              </a:pathLst>
            </a:custGeom>
            <a:solidFill>
              <a:srgbClr val="BDD203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solidFill>
                  <a:prstClr val="white"/>
                </a:solidFill>
              </a:endParaRPr>
            </a:p>
          </p:txBody>
        </p:sp>
        <p:sp>
          <p:nvSpPr>
            <p:cNvPr id="54" name="Rounded Rectangle 23"/>
            <p:cNvSpPr/>
            <p:nvPr/>
          </p:nvSpPr>
          <p:spPr>
            <a:xfrm>
              <a:off x="4575174" y="2331960"/>
              <a:ext cx="2627313" cy="2725803"/>
            </a:xfrm>
            <a:custGeom>
              <a:avLst/>
              <a:gdLst>
                <a:gd name="connsiteX0" fmla="*/ 0 w 2487168"/>
                <a:gd name="connsiteY0" fmla="*/ 632765 h 1265530"/>
                <a:gd name="connsiteX1" fmla="*/ 632765 w 2487168"/>
                <a:gd name="connsiteY1" fmla="*/ 0 h 1265530"/>
                <a:gd name="connsiteX2" fmla="*/ 1854403 w 2487168"/>
                <a:gd name="connsiteY2" fmla="*/ 0 h 1265530"/>
                <a:gd name="connsiteX3" fmla="*/ 2487168 w 2487168"/>
                <a:gd name="connsiteY3" fmla="*/ 632765 h 1265530"/>
                <a:gd name="connsiteX4" fmla="*/ 2487168 w 2487168"/>
                <a:gd name="connsiteY4" fmla="*/ 632765 h 1265530"/>
                <a:gd name="connsiteX5" fmla="*/ 1854403 w 2487168"/>
                <a:gd name="connsiteY5" fmla="*/ 1265530 h 1265530"/>
                <a:gd name="connsiteX6" fmla="*/ 632765 w 2487168"/>
                <a:gd name="connsiteY6" fmla="*/ 1265530 h 1265530"/>
                <a:gd name="connsiteX7" fmla="*/ 0 w 2487168"/>
                <a:gd name="connsiteY7" fmla="*/ 632765 h 1265530"/>
                <a:gd name="connsiteX0" fmla="*/ 10095 w 2497263"/>
                <a:gd name="connsiteY0" fmla="*/ 632765 h 1265530"/>
                <a:gd name="connsiteX1" fmla="*/ 642860 w 2497263"/>
                <a:gd name="connsiteY1" fmla="*/ 0 h 1265530"/>
                <a:gd name="connsiteX2" fmla="*/ 1864498 w 2497263"/>
                <a:gd name="connsiteY2" fmla="*/ 0 h 1265530"/>
                <a:gd name="connsiteX3" fmla="*/ 2497263 w 2497263"/>
                <a:gd name="connsiteY3" fmla="*/ 632765 h 1265530"/>
                <a:gd name="connsiteX4" fmla="*/ 2497263 w 2497263"/>
                <a:gd name="connsiteY4" fmla="*/ 632765 h 1265530"/>
                <a:gd name="connsiteX5" fmla="*/ 1864498 w 2497263"/>
                <a:gd name="connsiteY5" fmla="*/ 1265530 h 1265530"/>
                <a:gd name="connsiteX6" fmla="*/ 642860 w 2497263"/>
                <a:gd name="connsiteY6" fmla="*/ 1265530 h 1265530"/>
                <a:gd name="connsiteX7" fmla="*/ 280757 w 2497263"/>
                <a:gd name="connsiteY7" fmla="*/ 1163117 h 1265530"/>
                <a:gd name="connsiteX8" fmla="*/ 10095 w 2497263"/>
                <a:gd name="connsiteY8" fmla="*/ 632765 h 1265530"/>
                <a:gd name="connsiteX0" fmla="*/ 34828 w 2521996"/>
                <a:gd name="connsiteY0" fmla="*/ 632765 h 2216530"/>
                <a:gd name="connsiteX1" fmla="*/ 667593 w 2521996"/>
                <a:gd name="connsiteY1" fmla="*/ 0 h 2216530"/>
                <a:gd name="connsiteX2" fmla="*/ 1889231 w 2521996"/>
                <a:gd name="connsiteY2" fmla="*/ 0 h 2216530"/>
                <a:gd name="connsiteX3" fmla="*/ 2521996 w 2521996"/>
                <a:gd name="connsiteY3" fmla="*/ 632765 h 2216530"/>
                <a:gd name="connsiteX4" fmla="*/ 2521996 w 2521996"/>
                <a:gd name="connsiteY4" fmla="*/ 632765 h 2216530"/>
                <a:gd name="connsiteX5" fmla="*/ 1889231 w 2521996"/>
                <a:gd name="connsiteY5" fmla="*/ 1265530 h 2216530"/>
                <a:gd name="connsiteX6" fmla="*/ 667593 w 2521996"/>
                <a:gd name="connsiteY6" fmla="*/ 1265530 h 2216530"/>
                <a:gd name="connsiteX7" fmla="*/ 144556 w 2521996"/>
                <a:gd name="connsiteY7" fmla="*/ 2209191 h 2216530"/>
                <a:gd name="connsiteX8" fmla="*/ 34828 w 2521996"/>
                <a:gd name="connsiteY8" fmla="*/ 632765 h 2216530"/>
                <a:gd name="connsiteX0" fmla="*/ 38917 w 2526085"/>
                <a:gd name="connsiteY0" fmla="*/ 632765 h 2420235"/>
                <a:gd name="connsiteX1" fmla="*/ 671682 w 2526085"/>
                <a:gd name="connsiteY1" fmla="*/ 0 h 2420235"/>
                <a:gd name="connsiteX2" fmla="*/ 1893320 w 2526085"/>
                <a:gd name="connsiteY2" fmla="*/ 0 h 2420235"/>
                <a:gd name="connsiteX3" fmla="*/ 2526085 w 2526085"/>
                <a:gd name="connsiteY3" fmla="*/ 632765 h 2420235"/>
                <a:gd name="connsiteX4" fmla="*/ 2526085 w 2526085"/>
                <a:gd name="connsiteY4" fmla="*/ 632765 h 2420235"/>
                <a:gd name="connsiteX5" fmla="*/ 1893320 w 2526085"/>
                <a:gd name="connsiteY5" fmla="*/ 1265530 h 2420235"/>
                <a:gd name="connsiteX6" fmla="*/ 671682 w 2526085"/>
                <a:gd name="connsiteY6" fmla="*/ 1265530 h 2420235"/>
                <a:gd name="connsiteX7" fmla="*/ 134015 w 2526085"/>
                <a:gd name="connsiteY7" fmla="*/ 2414017 h 2420235"/>
                <a:gd name="connsiteX8" fmla="*/ 38917 w 2526085"/>
                <a:gd name="connsiteY8" fmla="*/ 632765 h 2420235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101443 w 2588611"/>
                <a:gd name="connsiteY0" fmla="*/ 632765 h 2428647"/>
                <a:gd name="connsiteX1" fmla="*/ 734208 w 2588611"/>
                <a:gd name="connsiteY1" fmla="*/ 0 h 2428647"/>
                <a:gd name="connsiteX2" fmla="*/ 1955846 w 2588611"/>
                <a:gd name="connsiteY2" fmla="*/ 0 h 2428647"/>
                <a:gd name="connsiteX3" fmla="*/ 2588611 w 2588611"/>
                <a:gd name="connsiteY3" fmla="*/ 632765 h 2428647"/>
                <a:gd name="connsiteX4" fmla="*/ 2588611 w 2588611"/>
                <a:gd name="connsiteY4" fmla="*/ 632765 h 2428647"/>
                <a:gd name="connsiteX5" fmla="*/ 1955846 w 2588611"/>
                <a:gd name="connsiteY5" fmla="*/ 1265530 h 2428647"/>
                <a:gd name="connsiteX6" fmla="*/ 734208 w 2588611"/>
                <a:gd name="connsiteY6" fmla="*/ 1265530 h 2428647"/>
                <a:gd name="connsiteX7" fmla="*/ 65084 w 2588611"/>
                <a:gd name="connsiteY7" fmla="*/ 2428647 h 2428647"/>
                <a:gd name="connsiteX8" fmla="*/ 101443 w 2588611"/>
                <a:gd name="connsiteY8" fmla="*/ 632765 h 2428647"/>
                <a:gd name="connsiteX0" fmla="*/ 63322 w 2550490"/>
                <a:gd name="connsiteY0" fmla="*/ 632765 h 2428647"/>
                <a:gd name="connsiteX1" fmla="*/ 696087 w 2550490"/>
                <a:gd name="connsiteY1" fmla="*/ 0 h 2428647"/>
                <a:gd name="connsiteX2" fmla="*/ 1917725 w 2550490"/>
                <a:gd name="connsiteY2" fmla="*/ 0 h 2428647"/>
                <a:gd name="connsiteX3" fmla="*/ 2550490 w 2550490"/>
                <a:gd name="connsiteY3" fmla="*/ 632765 h 2428647"/>
                <a:gd name="connsiteX4" fmla="*/ 2550490 w 2550490"/>
                <a:gd name="connsiteY4" fmla="*/ 632765 h 2428647"/>
                <a:gd name="connsiteX5" fmla="*/ 1917725 w 2550490"/>
                <a:gd name="connsiteY5" fmla="*/ 1265530 h 2428647"/>
                <a:gd name="connsiteX6" fmla="*/ 696087 w 2550490"/>
                <a:gd name="connsiteY6" fmla="*/ 1265530 h 2428647"/>
                <a:gd name="connsiteX7" fmla="*/ 26963 w 2550490"/>
                <a:gd name="connsiteY7" fmla="*/ 2428647 h 2428647"/>
                <a:gd name="connsiteX8" fmla="*/ 63322 w 2550490"/>
                <a:gd name="connsiteY8" fmla="*/ 632765 h 2428647"/>
                <a:gd name="connsiteX0" fmla="*/ 63322 w 2550490"/>
                <a:gd name="connsiteY0" fmla="*/ 632765 h 2428647"/>
                <a:gd name="connsiteX1" fmla="*/ 696087 w 2550490"/>
                <a:gd name="connsiteY1" fmla="*/ 0 h 2428647"/>
                <a:gd name="connsiteX2" fmla="*/ 1917725 w 2550490"/>
                <a:gd name="connsiteY2" fmla="*/ 0 h 2428647"/>
                <a:gd name="connsiteX3" fmla="*/ 2550490 w 2550490"/>
                <a:gd name="connsiteY3" fmla="*/ 632765 h 2428647"/>
                <a:gd name="connsiteX4" fmla="*/ 2550490 w 2550490"/>
                <a:gd name="connsiteY4" fmla="*/ 632765 h 2428647"/>
                <a:gd name="connsiteX5" fmla="*/ 1917725 w 2550490"/>
                <a:gd name="connsiteY5" fmla="*/ 1265530 h 2428647"/>
                <a:gd name="connsiteX6" fmla="*/ 696087 w 2550490"/>
                <a:gd name="connsiteY6" fmla="*/ 1265530 h 2428647"/>
                <a:gd name="connsiteX7" fmla="*/ 26963 w 2550490"/>
                <a:gd name="connsiteY7" fmla="*/ 2428647 h 2428647"/>
                <a:gd name="connsiteX8" fmla="*/ 63322 w 2550490"/>
                <a:gd name="connsiteY8" fmla="*/ 632765 h 2428647"/>
                <a:gd name="connsiteX0" fmla="*/ 48615 w 2581792"/>
                <a:gd name="connsiteY0" fmla="*/ 683972 h 2428647"/>
                <a:gd name="connsiteX1" fmla="*/ 727389 w 2581792"/>
                <a:gd name="connsiteY1" fmla="*/ 0 h 2428647"/>
                <a:gd name="connsiteX2" fmla="*/ 1949027 w 2581792"/>
                <a:gd name="connsiteY2" fmla="*/ 0 h 2428647"/>
                <a:gd name="connsiteX3" fmla="*/ 2581792 w 2581792"/>
                <a:gd name="connsiteY3" fmla="*/ 632765 h 2428647"/>
                <a:gd name="connsiteX4" fmla="*/ 2581792 w 2581792"/>
                <a:gd name="connsiteY4" fmla="*/ 632765 h 2428647"/>
                <a:gd name="connsiteX5" fmla="*/ 1949027 w 2581792"/>
                <a:gd name="connsiteY5" fmla="*/ 1265530 h 2428647"/>
                <a:gd name="connsiteX6" fmla="*/ 727389 w 2581792"/>
                <a:gd name="connsiteY6" fmla="*/ 1265530 h 2428647"/>
                <a:gd name="connsiteX7" fmla="*/ 58265 w 2581792"/>
                <a:gd name="connsiteY7" fmla="*/ 2428647 h 2428647"/>
                <a:gd name="connsiteX8" fmla="*/ 48615 w 2581792"/>
                <a:gd name="connsiteY8" fmla="*/ 683972 h 2428647"/>
                <a:gd name="connsiteX0" fmla="*/ 1 w 2533178"/>
                <a:gd name="connsiteY0" fmla="*/ 683972 h 2428647"/>
                <a:gd name="connsiteX1" fmla="*/ 678775 w 2533178"/>
                <a:gd name="connsiteY1" fmla="*/ 0 h 2428647"/>
                <a:gd name="connsiteX2" fmla="*/ 1900413 w 2533178"/>
                <a:gd name="connsiteY2" fmla="*/ 0 h 2428647"/>
                <a:gd name="connsiteX3" fmla="*/ 2533178 w 2533178"/>
                <a:gd name="connsiteY3" fmla="*/ 632765 h 2428647"/>
                <a:gd name="connsiteX4" fmla="*/ 2533178 w 2533178"/>
                <a:gd name="connsiteY4" fmla="*/ 632765 h 2428647"/>
                <a:gd name="connsiteX5" fmla="*/ 1900413 w 2533178"/>
                <a:gd name="connsiteY5" fmla="*/ 1265530 h 2428647"/>
                <a:gd name="connsiteX6" fmla="*/ 678775 w 2533178"/>
                <a:gd name="connsiteY6" fmla="*/ 1265530 h 2428647"/>
                <a:gd name="connsiteX7" fmla="*/ 9651 w 2533178"/>
                <a:gd name="connsiteY7" fmla="*/ 2428647 h 2428647"/>
                <a:gd name="connsiteX8" fmla="*/ 1 w 2533178"/>
                <a:gd name="connsiteY8" fmla="*/ 683972 h 242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178" h="2428647">
                  <a:moveTo>
                    <a:pt x="1" y="683972"/>
                  </a:moveTo>
                  <a:cubicBezTo>
                    <a:pt x="-216" y="191416"/>
                    <a:pt x="307363" y="21946"/>
                    <a:pt x="678775" y="0"/>
                  </a:cubicBezTo>
                  <a:lnTo>
                    <a:pt x="1900413" y="0"/>
                  </a:lnTo>
                  <a:cubicBezTo>
                    <a:pt x="2249879" y="0"/>
                    <a:pt x="2533178" y="283299"/>
                    <a:pt x="2533178" y="632765"/>
                  </a:cubicBezTo>
                  <a:lnTo>
                    <a:pt x="2533178" y="632765"/>
                  </a:lnTo>
                  <a:cubicBezTo>
                    <a:pt x="2533178" y="982231"/>
                    <a:pt x="2249879" y="1265530"/>
                    <a:pt x="1900413" y="1265530"/>
                  </a:cubicBezTo>
                  <a:lnTo>
                    <a:pt x="678775" y="1265530"/>
                  </a:lnTo>
                  <a:cubicBezTo>
                    <a:pt x="414818" y="1248461"/>
                    <a:pt x="58709" y="1751382"/>
                    <a:pt x="9651" y="2428647"/>
                  </a:cubicBezTo>
                  <a:cubicBezTo>
                    <a:pt x="2783" y="2250034"/>
                    <a:pt x="218" y="1176528"/>
                    <a:pt x="1" y="683972"/>
                  </a:cubicBezTo>
                  <a:close/>
                </a:path>
              </a:pathLst>
            </a:custGeom>
            <a:solidFill>
              <a:srgbClr val="00A1D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solidFill>
                  <a:prstClr val="white"/>
                </a:solidFill>
              </a:endParaRPr>
            </a:p>
          </p:txBody>
        </p:sp>
        <p:sp>
          <p:nvSpPr>
            <p:cNvPr id="55" name="Rounded Rectangle 23"/>
            <p:cNvSpPr/>
            <p:nvPr/>
          </p:nvSpPr>
          <p:spPr>
            <a:xfrm flipH="1">
              <a:off x="2111099" y="3844648"/>
              <a:ext cx="2464071" cy="3046340"/>
            </a:xfrm>
            <a:custGeom>
              <a:avLst/>
              <a:gdLst>
                <a:gd name="connsiteX0" fmla="*/ 0 w 2487168"/>
                <a:gd name="connsiteY0" fmla="*/ 632765 h 1265530"/>
                <a:gd name="connsiteX1" fmla="*/ 632765 w 2487168"/>
                <a:gd name="connsiteY1" fmla="*/ 0 h 1265530"/>
                <a:gd name="connsiteX2" fmla="*/ 1854403 w 2487168"/>
                <a:gd name="connsiteY2" fmla="*/ 0 h 1265530"/>
                <a:gd name="connsiteX3" fmla="*/ 2487168 w 2487168"/>
                <a:gd name="connsiteY3" fmla="*/ 632765 h 1265530"/>
                <a:gd name="connsiteX4" fmla="*/ 2487168 w 2487168"/>
                <a:gd name="connsiteY4" fmla="*/ 632765 h 1265530"/>
                <a:gd name="connsiteX5" fmla="*/ 1854403 w 2487168"/>
                <a:gd name="connsiteY5" fmla="*/ 1265530 h 1265530"/>
                <a:gd name="connsiteX6" fmla="*/ 632765 w 2487168"/>
                <a:gd name="connsiteY6" fmla="*/ 1265530 h 1265530"/>
                <a:gd name="connsiteX7" fmla="*/ 0 w 2487168"/>
                <a:gd name="connsiteY7" fmla="*/ 632765 h 1265530"/>
                <a:gd name="connsiteX0" fmla="*/ 10095 w 2497263"/>
                <a:gd name="connsiteY0" fmla="*/ 632765 h 1265530"/>
                <a:gd name="connsiteX1" fmla="*/ 642860 w 2497263"/>
                <a:gd name="connsiteY1" fmla="*/ 0 h 1265530"/>
                <a:gd name="connsiteX2" fmla="*/ 1864498 w 2497263"/>
                <a:gd name="connsiteY2" fmla="*/ 0 h 1265530"/>
                <a:gd name="connsiteX3" fmla="*/ 2497263 w 2497263"/>
                <a:gd name="connsiteY3" fmla="*/ 632765 h 1265530"/>
                <a:gd name="connsiteX4" fmla="*/ 2497263 w 2497263"/>
                <a:gd name="connsiteY4" fmla="*/ 632765 h 1265530"/>
                <a:gd name="connsiteX5" fmla="*/ 1864498 w 2497263"/>
                <a:gd name="connsiteY5" fmla="*/ 1265530 h 1265530"/>
                <a:gd name="connsiteX6" fmla="*/ 642860 w 2497263"/>
                <a:gd name="connsiteY6" fmla="*/ 1265530 h 1265530"/>
                <a:gd name="connsiteX7" fmla="*/ 280757 w 2497263"/>
                <a:gd name="connsiteY7" fmla="*/ 1163117 h 1265530"/>
                <a:gd name="connsiteX8" fmla="*/ 10095 w 2497263"/>
                <a:gd name="connsiteY8" fmla="*/ 632765 h 1265530"/>
                <a:gd name="connsiteX0" fmla="*/ 34828 w 2521996"/>
                <a:gd name="connsiteY0" fmla="*/ 632765 h 2216530"/>
                <a:gd name="connsiteX1" fmla="*/ 667593 w 2521996"/>
                <a:gd name="connsiteY1" fmla="*/ 0 h 2216530"/>
                <a:gd name="connsiteX2" fmla="*/ 1889231 w 2521996"/>
                <a:gd name="connsiteY2" fmla="*/ 0 h 2216530"/>
                <a:gd name="connsiteX3" fmla="*/ 2521996 w 2521996"/>
                <a:gd name="connsiteY3" fmla="*/ 632765 h 2216530"/>
                <a:gd name="connsiteX4" fmla="*/ 2521996 w 2521996"/>
                <a:gd name="connsiteY4" fmla="*/ 632765 h 2216530"/>
                <a:gd name="connsiteX5" fmla="*/ 1889231 w 2521996"/>
                <a:gd name="connsiteY5" fmla="*/ 1265530 h 2216530"/>
                <a:gd name="connsiteX6" fmla="*/ 667593 w 2521996"/>
                <a:gd name="connsiteY6" fmla="*/ 1265530 h 2216530"/>
                <a:gd name="connsiteX7" fmla="*/ 144556 w 2521996"/>
                <a:gd name="connsiteY7" fmla="*/ 2209191 h 2216530"/>
                <a:gd name="connsiteX8" fmla="*/ 34828 w 2521996"/>
                <a:gd name="connsiteY8" fmla="*/ 632765 h 2216530"/>
                <a:gd name="connsiteX0" fmla="*/ 38917 w 2526085"/>
                <a:gd name="connsiteY0" fmla="*/ 632765 h 2420235"/>
                <a:gd name="connsiteX1" fmla="*/ 671682 w 2526085"/>
                <a:gd name="connsiteY1" fmla="*/ 0 h 2420235"/>
                <a:gd name="connsiteX2" fmla="*/ 1893320 w 2526085"/>
                <a:gd name="connsiteY2" fmla="*/ 0 h 2420235"/>
                <a:gd name="connsiteX3" fmla="*/ 2526085 w 2526085"/>
                <a:gd name="connsiteY3" fmla="*/ 632765 h 2420235"/>
                <a:gd name="connsiteX4" fmla="*/ 2526085 w 2526085"/>
                <a:gd name="connsiteY4" fmla="*/ 632765 h 2420235"/>
                <a:gd name="connsiteX5" fmla="*/ 1893320 w 2526085"/>
                <a:gd name="connsiteY5" fmla="*/ 1265530 h 2420235"/>
                <a:gd name="connsiteX6" fmla="*/ 671682 w 2526085"/>
                <a:gd name="connsiteY6" fmla="*/ 1265530 h 2420235"/>
                <a:gd name="connsiteX7" fmla="*/ 134015 w 2526085"/>
                <a:gd name="connsiteY7" fmla="*/ 2414017 h 2420235"/>
                <a:gd name="connsiteX8" fmla="*/ 38917 w 2526085"/>
                <a:gd name="connsiteY8" fmla="*/ 632765 h 2420235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101443 w 2588611"/>
                <a:gd name="connsiteY0" fmla="*/ 632765 h 2428647"/>
                <a:gd name="connsiteX1" fmla="*/ 734208 w 2588611"/>
                <a:gd name="connsiteY1" fmla="*/ 0 h 2428647"/>
                <a:gd name="connsiteX2" fmla="*/ 1955846 w 2588611"/>
                <a:gd name="connsiteY2" fmla="*/ 0 h 2428647"/>
                <a:gd name="connsiteX3" fmla="*/ 2588611 w 2588611"/>
                <a:gd name="connsiteY3" fmla="*/ 632765 h 2428647"/>
                <a:gd name="connsiteX4" fmla="*/ 2588611 w 2588611"/>
                <a:gd name="connsiteY4" fmla="*/ 632765 h 2428647"/>
                <a:gd name="connsiteX5" fmla="*/ 1955846 w 2588611"/>
                <a:gd name="connsiteY5" fmla="*/ 1265530 h 2428647"/>
                <a:gd name="connsiteX6" fmla="*/ 734208 w 2588611"/>
                <a:gd name="connsiteY6" fmla="*/ 1265530 h 2428647"/>
                <a:gd name="connsiteX7" fmla="*/ 65084 w 2588611"/>
                <a:gd name="connsiteY7" fmla="*/ 2428647 h 2428647"/>
                <a:gd name="connsiteX8" fmla="*/ 101443 w 2588611"/>
                <a:gd name="connsiteY8" fmla="*/ 632765 h 2428647"/>
                <a:gd name="connsiteX0" fmla="*/ 63322 w 2550490"/>
                <a:gd name="connsiteY0" fmla="*/ 632765 h 2428647"/>
                <a:gd name="connsiteX1" fmla="*/ 696087 w 2550490"/>
                <a:gd name="connsiteY1" fmla="*/ 0 h 2428647"/>
                <a:gd name="connsiteX2" fmla="*/ 1917725 w 2550490"/>
                <a:gd name="connsiteY2" fmla="*/ 0 h 2428647"/>
                <a:gd name="connsiteX3" fmla="*/ 2550490 w 2550490"/>
                <a:gd name="connsiteY3" fmla="*/ 632765 h 2428647"/>
                <a:gd name="connsiteX4" fmla="*/ 2550490 w 2550490"/>
                <a:gd name="connsiteY4" fmla="*/ 632765 h 2428647"/>
                <a:gd name="connsiteX5" fmla="*/ 1917725 w 2550490"/>
                <a:gd name="connsiteY5" fmla="*/ 1265530 h 2428647"/>
                <a:gd name="connsiteX6" fmla="*/ 696087 w 2550490"/>
                <a:gd name="connsiteY6" fmla="*/ 1265530 h 2428647"/>
                <a:gd name="connsiteX7" fmla="*/ 26963 w 2550490"/>
                <a:gd name="connsiteY7" fmla="*/ 2428647 h 2428647"/>
                <a:gd name="connsiteX8" fmla="*/ 63322 w 2550490"/>
                <a:gd name="connsiteY8" fmla="*/ 632765 h 2428647"/>
                <a:gd name="connsiteX0" fmla="*/ 63322 w 2550490"/>
                <a:gd name="connsiteY0" fmla="*/ 632765 h 2428647"/>
                <a:gd name="connsiteX1" fmla="*/ 696087 w 2550490"/>
                <a:gd name="connsiteY1" fmla="*/ 0 h 2428647"/>
                <a:gd name="connsiteX2" fmla="*/ 1917725 w 2550490"/>
                <a:gd name="connsiteY2" fmla="*/ 0 h 2428647"/>
                <a:gd name="connsiteX3" fmla="*/ 2550490 w 2550490"/>
                <a:gd name="connsiteY3" fmla="*/ 632765 h 2428647"/>
                <a:gd name="connsiteX4" fmla="*/ 2550490 w 2550490"/>
                <a:gd name="connsiteY4" fmla="*/ 632765 h 2428647"/>
                <a:gd name="connsiteX5" fmla="*/ 1917725 w 2550490"/>
                <a:gd name="connsiteY5" fmla="*/ 1265530 h 2428647"/>
                <a:gd name="connsiteX6" fmla="*/ 696087 w 2550490"/>
                <a:gd name="connsiteY6" fmla="*/ 1265530 h 2428647"/>
                <a:gd name="connsiteX7" fmla="*/ 26963 w 2550490"/>
                <a:gd name="connsiteY7" fmla="*/ 2428647 h 2428647"/>
                <a:gd name="connsiteX8" fmla="*/ 63322 w 2550490"/>
                <a:gd name="connsiteY8" fmla="*/ 632765 h 2428647"/>
                <a:gd name="connsiteX0" fmla="*/ 48615 w 2581792"/>
                <a:gd name="connsiteY0" fmla="*/ 683972 h 2428647"/>
                <a:gd name="connsiteX1" fmla="*/ 727389 w 2581792"/>
                <a:gd name="connsiteY1" fmla="*/ 0 h 2428647"/>
                <a:gd name="connsiteX2" fmla="*/ 1949027 w 2581792"/>
                <a:gd name="connsiteY2" fmla="*/ 0 h 2428647"/>
                <a:gd name="connsiteX3" fmla="*/ 2581792 w 2581792"/>
                <a:gd name="connsiteY3" fmla="*/ 632765 h 2428647"/>
                <a:gd name="connsiteX4" fmla="*/ 2581792 w 2581792"/>
                <a:gd name="connsiteY4" fmla="*/ 632765 h 2428647"/>
                <a:gd name="connsiteX5" fmla="*/ 1949027 w 2581792"/>
                <a:gd name="connsiteY5" fmla="*/ 1265530 h 2428647"/>
                <a:gd name="connsiteX6" fmla="*/ 727389 w 2581792"/>
                <a:gd name="connsiteY6" fmla="*/ 1265530 h 2428647"/>
                <a:gd name="connsiteX7" fmla="*/ 58265 w 2581792"/>
                <a:gd name="connsiteY7" fmla="*/ 2428647 h 2428647"/>
                <a:gd name="connsiteX8" fmla="*/ 48615 w 2581792"/>
                <a:gd name="connsiteY8" fmla="*/ 683972 h 2428647"/>
                <a:gd name="connsiteX0" fmla="*/ 1 w 2533178"/>
                <a:gd name="connsiteY0" fmla="*/ 683972 h 2428647"/>
                <a:gd name="connsiteX1" fmla="*/ 678775 w 2533178"/>
                <a:gd name="connsiteY1" fmla="*/ 0 h 2428647"/>
                <a:gd name="connsiteX2" fmla="*/ 1900413 w 2533178"/>
                <a:gd name="connsiteY2" fmla="*/ 0 h 2428647"/>
                <a:gd name="connsiteX3" fmla="*/ 2533178 w 2533178"/>
                <a:gd name="connsiteY3" fmla="*/ 632765 h 2428647"/>
                <a:gd name="connsiteX4" fmla="*/ 2533178 w 2533178"/>
                <a:gd name="connsiteY4" fmla="*/ 632765 h 2428647"/>
                <a:gd name="connsiteX5" fmla="*/ 1900413 w 2533178"/>
                <a:gd name="connsiteY5" fmla="*/ 1265530 h 2428647"/>
                <a:gd name="connsiteX6" fmla="*/ 678775 w 2533178"/>
                <a:gd name="connsiteY6" fmla="*/ 1265530 h 2428647"/>
                <a:gd name="connsiteX7" fmla="*/ 9651 w 2533178"/>
                <a:gd name="connsiteY7" fmla="*/ 2428647 h 2428647"/>
                <a:gd name="connsiteX8" fmla="*/ 1 w 2533178"/>
                <a:gd name="connsiteY8" fmla="*/ 683972 h 242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178" h="2428647">
                  <a:moveTo>
                    <a:pt x="1" y="683972"/>
                  </a:moveTo>
                  <a:cubicBezTo>
                    <a:pt x="-216" y="191416"/>
                    <a:pt x="307363" y="21946"/>
                    <a:pt x="678775" y="0"/>
                  </a:cubicBezTo>
                  <a:lnTo>
                    <a:pt x="1900413" y="0"/>
                  </a:lnTo>
                  <a:cubicBezTo>
                    <a:pt x="2249879" y="0"/>
                    <a:pt x="2533178" y="283299"/>
                    <a:pt x="2533178" y="632765"/>
                  </a:cubicBezTo>
                  <a:lnTo>
                    <a:pt x="2533178" y="632765"/>
                  </a:lnTo>
                  <a:cubicBezTo>
                    <a:pt x="2533178" y="982231"/>
                    <a:pt x="2249879" y="1265530"/>
                    <a:pt x="1900413" y="1265530"/>
                  </a:cubicBezTo>
                  <a:lnTo>
                    <a:pt x="678775" y="1265530"/>
                  </a:lnTo>
                  <a:cubicBezTo>
                    <a:pt x="414818" y="1248461"/>
                    <a:pt x="58709" y="1751382"/>
                    <a:pt x="9651" y="2428647"/>
                  </a:cubicBezTo>
                  <a:cubicBezTo>
                    <a:pt x="2783" y="2250034"/>
                    <a:pt x="218" y="1176528"/>
                    <a:pt x="1" y="6839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23"/>
            <p:cNvSpPr/>
            <p:nvPr/>
          </p:nvSpPr>
          <p:spPr>
            <a:xfrm flipH="1">
              <a:off x="2437304" y="2475891"/>
              <a:ext cx="2137870" cy="2174634"/>
            </a:xfrm>
            <a:custGeom>
              <a:avLst/>
              <a:gdLst>
                <a:gd name="connsiteX0" fmla="*/ 0 w 2487168"/>
                <a:gd name="connsiteY0" fmla="*/ 632765 h 1265530"/>
                <a:gd name="connsiteX1" fmla="*/ 632765 w 2487168"/>
                <a:gd name="connsiteY1" fmla="*/ 0 h 1265530"/>
                <a:gd name="connsiteX2" fmla="*/ 1854403 w 2487168"/>
                <a:gd name="connsiteY2" fmla="*/ 0 h 1265530"/>
                <a:gd name="connsiteX3" fmla="*/ 2487168 w 2487168"/>
                <a:gd name="connsiteY3" fmla="*/ 632765 h 1265530"/>
                <a:gd name="connsiteX4" fmla="*/ 2487168 w 2487168"/>
                <a:gd name="connsiteY4" fmla="*/ 632765 h 1265530"/>
                <a:gd name="connsiteX5" fmla="*/ 1854403 w 2487168"/>
                <a:gd name="connsiteY5" fmla="*/ 1265530 h 1265530"/>
                <a:gd name="connsiteX6" fmla="*/ 632765 w 2487168"/>
                <a:gd name="connsiteY6" fmla="*/ 1265530 h 1265530"/>
                <a:gd name="connsiteX7" fmla="*/ 0 w 2487168"/>
                <a:gd name="connsiteY7" fmla="*/ 632765 h 1265530"/>
                <a:gd name="connsiteX0" fmla="*/ 10095 w 2497263"/>
                <a:gd name="connsiteY0" fmla="*/ 632765 h 1265530"/>
                <a:gd name="connsiteX1" fmla="*/ 642860 w 2497263"/>
                <a:gd name="connsiteY1" fmla="*/ 0 h 1265530"/>
                <a:gd name="connsiteX2" fmla="*/ 1864498 w 2497263"/>
                <a:gd name="connsiteY2" fmla="*/ 0 h 1265530"/>
                <a:gd name="connsiteX3" fmla="*/ 2497263 w 2497263"/>
                <a:gd name="connsiteY3" fmla="*/ 632765 h 1265530"/>
                <a:gd name="connsiteX4" fmla="*/ 2497263 w 2497263"/>
                <a:gd name="connsiteY4" fmla="*/ 632765 h 1265530"/>
                <a:gd name="connsiteX5" fmla="*/ 1864498 w 2497263"/>
                <a:gd name="connsiteY5" fmla="*/ 1265530 h 1265530"/>
                <a:gd name="connsiteX6" fmla="*/ 642860 w 2497263"/>
                <a:gd name="connsiteY6" fmla="*/ 1265530 h 1265530"/>
                <a:gd name="connsiteX7" fmla="*/ 280757 w 2497263"/>
                <a:gd name="connsiteY7" fmla="*/ 1163117 h 1265530"/>
                <a:gd name="connsiteX8" fmla="*/ 10095 w 2497263"/>
                <a:gd name="connsiteY8" fmla="*/ 632765 h 1265530"/>
                <a:gd name="connsiteX0" fmla="*/ 34828 w 2521996"/>
                <a:gd name="connsiteY0" fmla="*/ 632765 h 2216530"/>
                <a:gd name="connsiteX1" fmla="*/ 667593 w 2521996"/>
                <a:gd name="connsiteY1" fmla="*/ 0 h 2216530"/>
                <a:gd name="connsiteX2" fmla="*/ 1889231 w 2521996"/>
                <a:gd name="connsiteY2" fmla="*/ 0 h 2216530"/>
                <a:gd name="connsiteX3" fmla="*/ 2521996 w 2521996"/>
                <a:gd name="connsiteY3" fmla="*/ 632765 h 2216530"/>
                <a:gd name="connsiteX4" fmla="*/ 2521996 w 2521996"/>
                <a:gd name="connsiteY4" fmla="*/ 632765 h 2216530"/>
                <a:gd name="connsiteX5" fmla="*/ 1889231 w 2521996"/>
                <a:gd name="connsiteY5" fmla="*/ 1265530 h 2216530"/>
                <a:gd name="connsiteX6" fmla="*/ 667593 w 2521996"/>
                <a:gd name="connsiteY6" fmla="*/ 1265530 h 2216530"/>
                <a:gd name="connsiteX7" fmla="*/ 144556 w 2521996"/>
                <a:gd name="connsiteY7" fmla="*/ 2209191 h 2216530"/>
                <a:gd name="connsiteX8" fmla="*/ 34828 w 2521996"/>
                <a:gd name="connsiteY8" fmla="*/ 632765 h 2216530"/>
                <a:gd name="connsiteX0" fmla="*/ 38917 w 2526085"/>
                <a:gd name="connsiteY0" fmla="*/ 632765 h 2420235"/>
                <a:gd name="connsiteX1" fmla="*/ 671682 w 2526085"/>
                <a:gd name="connsiteY1" fmla="*/ 0 h 2420235"/>
                <a:gd name="connsiteX2" fmla="*/ 1893320 w 2526085"/>
                <a:gd name="connsiteY2" fmla="*/ 0 h 2420235"/>
                <a:gd name="connsiteX3" fmla="*/ 2526085 w 2526085"/>
                <a:gd name="connsiteY3" fmla="*/ 632765 h 2420235"/>
                <a:gd name="connsiteX4" fmla="*/ 2526085 w 2526085"/>
                <a:gd name="connsiteY4" fmla="*/ 632765 h 2420235"/>
                <a:gd name="connsiteX5" fmla="*/ 1893320 w 2526085"/>
                <a:gd name="connsiteY5" fmla="*/ 1265530 h 2420235"/>
                <a:gd name="connsiteX6" fmla="*/ 671682 w 2526085"/>
                <a:gd name="connsiteY6" fmla="*/ 1265530 h 2420235"/>
                <a:gd name="connsiteX7" fmla="*/ 134015 w 2526085"/>
                <a:gd name="connsiteY7" fmla="*/ 2414017 h 2420235"/>
                <a:gd name="connsiteX8" fmla="*/ 38917 w 2526085"/>
                <a:gd name="connsiteY8" fmla="*/ 632765 h 2420235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38917 w 2526085"/>
                <a:gd name="connsiteY0" fmla="*/ 632765 h 2414017"/>
                <a:gd name="connsiteX1" fmla="*/ 671682 w 2526085"/>
                <a:gd name="connsiteY1" fmla="*/ 0 h 2414017"/>
                <a:gd name="connsiteX2" fmla="*/ 1893320 w 2526085"/>
                <a:gd name="connsiteY2" fmla="*/ 0 h 2414017"/>
                <a:gd name="connsiteX3" fmla="*/ 2526085 w 2526085"/>
                <a:gd name="connsiteY3" fmla="*/ 632765 h 2414017"/>
                <a:gd name="connsiteX4" fmla="*/ 2526085 w 2526085"/>
                <a:gd name="connsiteY4" fmla="*/ 632765 h 2414017"/>
                <a:gd name="connsiteX5" fmla="*/ 1893320 w 2526085"/>
                <a:gd name="connsiteY5" fmla="*/ 1265530 h 2414017"/>
                <a:gd name="connsiteX6" fmla="*/ 671682 w 2526085"/>
                <a:gd name="connsiteY6" fmla="*/ 1265530 h 2414017"/>
                <a:gd name="connsiteX7" fmla="*/ 134015 w 2526085"/>
                <a:gd name="connsiteY7" fmla="*/ 2414017 h 2414017"/>
                <a:gd name="connsiteX8" fmla="*/ 38917 w 2526085"/>
                <a:gd name="connsiteY8" fmla="*/ 632765 h 2414017"/>
                <a:gd name="connsiteX0" fmla="*/ 101443 w 2588611"/>
                <a:gd name="connsiteY0" fmla="*/ 632765 h 2428647"/>
                <a:gd name="connsiteX1" fmla="*/ 734208 w 2588611"/>
                <a:gd name="connsiteY1" fmla="*/ 0 h 2428647"/>
                <a:gd name="connsiteX2" fmla="*/ 1955846 w 2588611"/>
                <a:gd name="connsiteY2" fmla="*/ 0 h 2428647"/>
                <a:gd name="connsiteX3" fmla="*/ 2588611 w 2588611"/>
                <a:gd name="connsiteY3" fmla="*/ 632765 h 2428647"/>
                <a:gd name="connsiteX4" fmla="*/ 2588611 w 2588611"/>
                <a:gd name="connsiteY4" fmla="*/ 632765 h 2428647"/>
                <a:gd name="connsiteX5" fmla="*/ 1955846 w 2588611"/>
                <a:gd name="connsiteY5" fmla="*/ 1265530 h 2428647"/>
                <a:gd name="connsiteX6" fmla="*/ 734208 w 2588611"/>
                <a:gd name="connsiteY6" fmla="*/ 1265530 h 2428647"/>
                <a:gd name="connsiteX7" fmla="*/ 65084 w 2588611"/>
                <a:gd name="connsiteY7" fmla="*/ 2428647 h 2428647"/>
                <a:gd name="connsiteX8" fmla="*/ 101443 w 2588611"/>
                <a:gd name="connsiteY8" fmla="*/ 632765 h 2428647"/>
                <a:gd name="connsiteX0" fmla="*/ 63322 w 2550490"/>
                <a:gd name="connsiteY0" fmla="*/ 632765 h 2428647"/>
                <a:gd name="connsiteX1" fmla="*/ 696087 w 2550490"/>
                <a:gd name="connsiteY1" fmla="*/ 0 h 2428647"/>
                <a:gd name="connsiteX2" fmla="*/ 1917725 w 2550490"/>
                <a:gd name="connsiteY2" fmla="*/ 0 h 2428647"/>
                <a:gd name="connsiteX3" fmla="*/ 2550490 w 2550490"/>
                <a:gd name="connsiteY3" fmla="*/ 632765 h 2428647"/>
                <a:gd name="connsiteX4" fmla="*/ 2550490 w 2550490"/>
                <a:gd name="connsiteY4" fmla="*/ 632765 h 2428647"/>
                <a:gd name="connsiteX5" fmla="*/ 1917725 w 2550490"/>
                <a:gd name="connsiteY5" fmla="*/ 1265530 h 2428647"/>
                <a:gd name="connsiteX6" fmla="*/ 696087 w 2550490"/>
                <a:gd name="connsiteY6" fmla="*/ 1265530 h 2428647"/>
                <a:gd name="connsiteX7" fmla="*/ 26963 w 2550490"/>
                <a:gd name="connsiteY7" fmla="*/ 2428647 h 2428647"/>
                <a:gd name="connsiteX8" fmla="*/ 63322 w 2550490"/>
                <a:gd name="connsiteY8" fmla="*/ 632765 h 2428647"/>
                <a:gd name="connsiteX0" fmla="*/ 63322 w 2550490"/>
                <a:gd name="connsiteY0" fmla="*/ 632765 h 2428647"/>
                <a:gd name="connsiteX1" fmla="*/ 696087 w 2550490"/>
                <a:gd name="connsiteY1" fmla="*/ 0 h 2428647"/>
                <a:gd name="connsiteX2" fmla="*/ 1917725 w 2550490"/>
                <a:gd name="connsiteY2" fmla="*/ 0 h 2428647"/>
                <a:gd name="connsiteX3" fmla="*/ 2550490 w 2550490"/>
                <a:gd name="connsiteY3" fmla="*/ 632765 h 2428647"/>
                <a:gd name="connsiteX4" fmla="*/ 2550490 w 2550490"/>
                <a:gd name="connsiteY4" fmla="*/ 632765 h 2428647"/>
                <a:gd name="connsiteX5" fmla="*/ 1917725 w 2550490"/>
                <a:gd name="connsiteY5" fmla="*/ 1265530 h 2428647"/>
                <a:gd name="connsiteX6" fmla="*/ 696087 w 2550490"/>
                <a:gd name="connsiteY6" fmla="*/ 1265530 h 2428647"/>
                <a:gd name="connsiteX7" fmla="*/ 26963 w 2550490"/>
                <a:gd name="connsiteY7" fmla="*/ 2428647 h 2428647"/>
                <a:gd name="connsiteX8" fmla="*/ 63322 w 2550490"/>
                <a:gd name="connsiteY8" fmla="*/ 632765 h 2428647"/>
                <a:gd name="connsiteX0" fmla="*/ 48615 w 2581792"/>
                <a:gd name="connsiteY0" fmla="*/ 683972 h 2428647"/>
                <a:gd name="connsiteX1" fmla="*/ 727389 w 2581792"/>
                <a:gd name="connsiteY1" fmla="*/ 0 h 2428647"/>
                <a:gd name="connsiteX2" fmla="*/ 1949027 w 2581792"/>
                <a:gd name="connsiteY2" fmla="*/ 0 h 2428647"/>
                <a:gd name="connsiteX3" fmla="*/ 2581792 w 2581792"/>
                <a:gd name="connsiteY3" fmla="*/ 632765 h 2428647"/>
                <a:gd name="connsiteX4" fmla="*/ 2581792 w 2581792"/>
                <a:gd name="connsiteY4" fmla="*/ 632765 h 2428647"/>
                <a:gd name="connsiteX5" fmla="*/ 1949027 w 2581792"/>
                <a:gd name="connsiteY5" fmla="*/ 1265530 h 2428647"/>
                <a:gd name="connsiteX6" fmla="*/ 727389 w 2581792"/>
                <a:gd name="connsiteY6" fmla="*/ 1265530 h 2428647"/>
                <a:gd name="connsiteX7" fmla="*/ 58265 w 2581792"/>
                <a:gd name="connsiteY7" fmla="*/ 2428647 h 2428647"/>
                <a:gd name="connsiteX8" fmla="*/ 48615 w 2581792"/>
                <a:gd name="connsiteY8" fmla="*/ 683972 h 2428647"/>
                <a:gd name="connsiteX0" fmla="*/ 1 w 2533178"/>
                <a:gd name="connsiteY0" fmla="*/ 683972 h 2428647"/>
                <a:gd name="connsiteX1" fmla="*/ 678775 w 2533178"/>
                <a:gd name="connsiteY1" fmla="*/ 0 h 2428647"/>
                <a:gd name="connsiteX2" fmla="*/ 1900413 w 2533178"/>
                <a:gd name="connsiteY2" fmla="*/ 0 h 2428647"/>
                <a:gd name="connsiteX3" fmla="*/ 2533178 w 2533178"/>
                <a:gd name="connsiteY3" fmla="*/ 632765 h 2428647"/>
                <a:gd name="connsiteX4" fmla="*/ 2533178 w 2533178"/>
                <a:gd name="connsiteY4" fmla="*/ 632765 h 2428647"/>
                <a:gd name="connsiteX5" fmla="*/ 1900413 w 2533178"/>
                <a:gd name="connsiteY5" fmla="*/ 1265530 h 2428647"/>
                <a:gd name="connsiteX6" fmla="*/ 678775 w 2533178"/>
                <a:gd name="connsiteY6" fmla="*/ 1265530 h 2428647"/>
                <a:gd name="connsiteX7" fmla="*/ 9651 w 2533178"/>
                <a:gd name="connsiteY7" fmla="*/ 2428647 h 2428647"/>
                <a:gd name="connsiteX8" fmla="*/ 1 w 2533178"/>
                <a:gd name="connsiteY8" fmla="*/ 683972 h 242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178" h="2428647">
                  <a:moveTo>
                    <a:pt x="1" y="683972"/>
                  </a:moveTo>
                  <a:cubicBezTo>
                    <a:pt x="-216" y="191416"/>
                    <a:pt x="307363" y="21946"/>
                    <a:pt x="678775" y="0"/>
                  </a:cubicBezTo>
                  <a:lnTo>
                    <a:pt x="1900413" y="0"/>
                  </a:lnTo>
                  <a:cubicBezTo>
                    <a:pt x="2249879" y="0"/>
                    <a:pt x="2533178" y="283299"/>
                    <a:pt x="2533178" y="632765"/>
                  </a:cubicBezTo>
                  <a:lnTo>
                    <a:pt x="2533178" y="632765"/>
                  </a:lnTo>
                  <a:cubicBezTo>
                    <a:pt x="2533178" y="982231"/>
                    <a:pt x="2249879" y="1265530"/>
                    <a:pt x="1900413" y="1265530"/>
                  </a:cubicBezTo>
                  <a:lnTo>
                    <a:pt x="678775" y="1265530"/>
                  </a:lnTo>
                  <a:cubicBezTo>
                    <a:pt x="414818" y="1248461"/>
                    <a:pt x="58709" y="1751382"/>
                    <a:pt x="9651" y="2428647"/>
                  </a:cubicBezTo>
                  <a:cubicBezTo>
                    <a:pt x="2783" y="2250034"/>
                    <a:pt x="218" y="1176528"/>
                    <a:pt x="1" y="68397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prstClr val="white"/>
                </a:solidFill>
              </a:endParaRPr>
            </a:p>
            <a:p>
              <a:pPr algn="ctr"/>
              <a:endParaRPr lang="en-US" sz="1200" dirty="0" err="1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99450" y="2483466"/>
              <a:ext cx="1736157" cy="1071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prstClr val="white"/>
                  </a:solidFill>
                </a:rPr>
                <a:t>Политика</a:t>
              </a:r>
              <a:endParaRPr lang="en-US" sz="28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ru-RU" sz="2800" dirty="0">
                  <a:solidFill>
                    <a:prstClr val="white"/>
                  </a:solidFill>
                </a:rPr>
                <a:t>и</a:t>
              </a:r>
              <a:r>
                <a:rPr lang="en-US" sz="2800" dirty="0" smtClean="0">
                  <a:solidFill>
                    <a:prstClr val="white"/>
                  </a:solidFill>
                </a:rPr>
                <a:t> </a:t>
              </a:r>
            </a:p>
            <a:p>
              <a:pPr algn="ctr"/>
              <a:r>
                <a:rPr lang="ru-RU" sz="2800" dirty="0" smtClean="0">
                  <a:solidFill>
                    <a:prstClr val="white"/>
                  </a:solidFill>
                </a:rPr>
                <a:t>Нормативы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11099" y="3942633"/>
              <a:ext cx="2501404" cy="1470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800" dirty="0" smtClean="0">
                  <a:solidFill>
                    <a:prstClr val="white"/>
                  </a:solidFill>
                </a:rPr>
                <a:t>Сотрудничество с заинтересованными </a:t>
              </a:r>
              <a:r>
                <a:rPr lang="ru-RU" sz="2800" dirty="0">
                  <a:solidFill>
                    <a:prstClr val="white"/>
                  </a:solidFill>
                </a:rPr>
                <a:t>сторонами</a:t>
              </a:r>
            </a:p>
            <a:p>
              <a:pPr algn="ctr">
                <a:lnSpc>
                  <a:spcPts val="2500"/>
                </a:lnSpc>
              </a:pPr>
              <a:r>
                <a:rPr lang="ru-RU" sz="2800" dirty="0" smtClean="0">
                  <a:solidFill>
                    <a:prstClr val="white"/>
                  </a:solidFill>
                </a:rPr>
                <a:t>и</a:t>
              </a:r>
              <a:endParaRPr lang="ru-RU" sz="2800" dirty="0">
                <a:solidFill>
                  <a:prstClr val="white"/>
                </a:solidFill>
              </a:endParaRPr>
            </a:p>
            <a:p>
              <a:pPr algn="ctr">
                <a:lnSpc>
                  <a:spcPts val="2500"/>
                </a:lnSpc>
              </a:pPr>
              <a:r>
                <a:rPr lang="ru-RU" sz="2800" dirty="0">
                  <a:solidFill>
                    <a:prstClr val="white"/>
                  </a:solidFill>
                </a:rPr>
                <a:t>Повышение осведомленности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97253" y="2419173"/>
              <a:ext cx="2352766" cy="1277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ru-RU" sz="2600" dirty="0">
                  <a:solidFill>
                    <a:prstClr val="white"/>
                  </a:solidFill>
                </a:rPr>
                <a:t>Институциональное укрепление</a:t>
              </a:r>
            </a:p>
            <a:p>
              <a:pPr algn="ctr">
                <a:lnSpc>
                  <a:spcPts val="2600"/>
                </a:lnSpc>
              </a:pPr>
              <a:r>
                <a:rPr lang="ru-RU" sz="2600" dirty="0" smtClean="0">
                  <a:solidFill>
                    <a:prstClr val="white"/>
                  </a:solidFill>
                </a:rPr>
                <a:t>и</a:t>
              </a:r>
              <a:endParaRPr lang="ru-RU" sz="2600" dirty="0">
                <a:solidFill>
                  <a:prstClr val="white"/>
                </a:solidFill>
              </a:endParaRPr>
            </a:p>
            <a:p>
              <a:pPr algn="ctr">
                <a:lnSpc>
                  <a:spcPts val="2600"/>
                </a:lnSpc>
              </a:pPr>
              <a:r>
                <a:rPr lang="ru-RU" sz="2600" dirty="0">
                  <a:solidFill>
                    <a:prstClr val="white"/>
                  </a:solidFill>
                </a:rPr>
                <a:t>Наращивание потенциала</a:t>
              </a:r>
              <a:endParaRPr lang="en-US" sz="2600" dirty="0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674547" y="3928416"/>
              <a:ext cx="2291621" cy="1226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600" dirty="0" smtClean="0">
                  <a:solidFill>
                    <a:prstClr val="white"/>
                  </a:solidFill>
                </a:rPr>
                <a:t>Механизмы </a:t>
              </a:r>
              <a:r>
                <a:rPr lang="ru-RU" sz="2600" dirty="0">
                  <a:solidFill>
                    <a:prstClr val="white"/>
                  </a:solidFill>
                </a:rPr>
                <a:t>финансирования </a:t>
              </a:r>
              <a:r>
                <a:rPr lang="ru-RU" sz="2600" dirty="0" smtClean="0">
                  <a:solidFill>
                    <a:prstClr val="white"/>
                  </a:solidFill>
                </a:rPr>
                <a:t>(Инновационные </a:t>
              </a:r>
              <a:r>
                <a:rPr lang="ru-RU" sz="2600" dirty="0">
                  <a:solidFill>
                    <a:prstClr val="white"/>
                  </a:solidFill>
                </a:rPr>
                <a:t>бизнес-модели)</a:t>
              </a:r>
              <a:endParaRPr lang="en-US" sz="2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Инструменты для максимизации климатических выгод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62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27594" y="0"/>
            <a:ext cx="6364406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5827594" cy="6858000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425038" y="2274835"/>
            <a:ext cx="4977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</a:rPr>
              <a:t>Политические рычаги для </a:t>
            </a:r>
            <a:r>
              <a:rPr lang="ru-RU" sz="3600" b="1" dirty="0" smtClean="0">
                <a:latin typeface="+mj-lt"/>
              </a:rPr>
              <a:t>внедрения эффективности</a:t>
            </a:r>
            <a:endParaRPr lang="id-ID" sz="3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4608" y="817938"/>
            <a:ext cx="7175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→ </a:t>
            </a:r>
            <a:r>
              <a:rPr lang="ru-RU" sz="2400" dirty="0"/>
              <a:t>Минимальные стандарты производительности для </a:t>
            </a:r>
            <a:r>
              <a:rPr lang="ru-RU" sz="2400" dirty="0" smtClean="0"/>
              <a:t>установок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→ </a:t>
            </a:r>
            <a:r>
              <a:rPr lang="ru-RU" sz="2400" dirty="0"/>
              <a:t>Стандарты экономии топлива для транспортных </a:t>
            </a:r>
            <a:r>
              <a:rPr lang="ru-RU" sz="2400" dirty="0" smtClean="0"/>
              <a:t>средств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→ </a:t>
            </a:r>
            <a:r>
              <a:rPr lang="ru-RU" sz="2400" dirty="0"/>
              <a:t>Инструменты на основе строительных норм и </a:t>
            </a:r>
            <a:r>
              <a:rPr lang="ru-RU" sz="2400" dirty="0" smtClean="0"/>
              <a:t>правил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→ </a:t>
            </a:r>
            <a:r>
              <a:rPr lang="ru-RU" sz="2400" dirty="0" smtClean="0">
                <a:sym typeface="Wingdings"/>
              </a:rPr>
              <a:t>Маркировка </a:t>
            </a:r>
            <a:r>
              <a:rPr lang="en-US" sz="2400" dirty="0" smtClean="0">
                <a:sym typeface="Wingdings"/>
              </a:rPr>
              <a:t>(</a:t>
            </a:r>
            <a:r>
              <a:rPr lang="ru-RU" sz="2400" dirty="0" smtClean="0">
                <a:sym typeface="Wingdings"/>
              </a:rPr>
              <a:t>классы энергоэффективности</a:t>
            </a:r>
            <a:r>
              <a:rPr lang="en-US" sz="2400" dirty="0" smtClean="0">
                <a:sym typeface="Wingdings"/>
              </a:rPr>
              <a:t>)</a:t>
            </a:r>
          </a:p>
          <a:p>
            <a:pPr lvl="2">
              <a:defRPr/>
            </a:pPr>
            <a:r>
              <a:rPr lang="en-US" sz="2400" dirty="0" smtClean="0"/>
              <a:t>→ </a:t>
            </a:r>
            <a:r>
              <a:rPr lang="ru-RU" sz="2400" dirty="0">
                <a:sym typeface="Wingdings"/>
              </a:rPr>
              <a:t>Стимулы для поощрения эффективности </a:t>
            </a:r>
            <a:r>
              <a:rPr lang="en-US" sz="2400" dirty="0" smtClean="0">
                <a:sym typeface="Wingdings"/>
              </a:rPr>
              <a:t>(</a:t>
            </a:r>
            <a:r>
              <a:rPr lang="ru-RU" i="1" dirty="0"/>
              <a:t>национальные стимулы для </a:t>
            </a:r>
            <a:r>
              <a:rPr lang="ru-RU" i="1" dirty="0" smtClean="0"/>
              <a:t> энергетического аудита</a:t>
            </a:r>
            <a:r>
              <a:rPr lang="en-US" sz="2400" dirty="0" smtClean="0"/>
              <a:t>)</a:t>
            </a:r>
            <a:endParaRPr lang="en-US" sz="2400" dirty="0" smtClean="0">
              <a:sym typeface="Wingding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→ </a:t>
            </a:r>
            <a:r>
              <a:rPr lang="ru-RU" sz="2400" dirty="0" smtClean="0">
                <a:sym typeface="Wingdings"/>
              </a:rPr>
              <a:t>Исследования и демонстрационные проекты</a:t>
            </a:r>
            <a:endParaRPr lang="en-US" sz="2400" dirty="0" smtClean="0">
              <a:sym typeface="Wingding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→ </a:t>
            </a:r>
            <a:r>
              <a:rPr lang="ru-RU" sz="2400" dirty="0">
                <a:sym typeface="Wingdings"/>
              </a:rPr>
              <a:t>Меры по наращиванию потенциала для </a:t>
            </a:r>
            <a:r>
              <a:rPr lang="ru-RU" sz="2400" dirty="0" smtClean="0">
                <a:sym typeface="Wingdings"/>
              </a:rPr>
              <a:t>улучшения рынков сбыта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→ </a:t>
            </a:r>
            <a:r>
              <a:rPr lang="ru-RU" sz="2400" dirty="0">
                <a:sym typeface="Wingdings"/>
              </a:rPr>
              <a:t>Подготовка специалистов и обмен информацией</a:t>
            </a:r>
            <a:endParaRPr lang="en-US" sz="2400" dirty="0"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526" y="2195203"/>
            <a:ext cx="1090612" cy="9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5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5004" y="5"/>
            <a:ext cx="8776997" cy="6857995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34883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32672" y="2651425"/>
            <a:ext cx="4241248" cy="1068168"/>
          </a:xfrm>
        </p:spPr>
        <p:txBody>
          <a:bodyPr/>
          <a:lstStyle/>
          <a:p>
            <a:pPr algn="ctr"/>
            <a:r>
              <a:rPr lang="en-US" sz="3600" b="1" dirty="0" smtClean="0"/>
              <a:t> - </a:t>
            </a:r>
            <a:r>
              <a:rPr lang="ru-RU" sz="3600" b="1" dirty="0" smtClean="0"/>
              <a:t>Нормативы</a:t>
            </a:r>
            <a:r>
              <a:rPr lang="en-US" sz="3600" b="1" dirty="0" smtClean="0"/>
              <a:t>-</a:t>
            </a:r>
            <a:endParaRPr lang="mk-MK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34882" y="296712"/>
            <a:ext cx="8357118" cy="63235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→ </a:t>
            </a:r>
            <a:r>
              <a:rPr lang="ru-RU" dirty="0"/>
              <a:t>Правительства устанавливают </a:t>
            </a:r>
            <a:r>
              <a:rPr lang="ru-RU" dirty="0" smtClean="0"/>
              <a:t>нормативы по энергоэффективности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ru-RU" dirty="0"/>
              <a:t>Более </a:t>
            </a:r>
            <a:r>
              <a:rPr lang="ru-RU" b="1" dirty="0"/>
              <a:t>80 стран </a:t>
            </a:r>
            <a:r>
              <a:rPr lang="ru-RU" dirty="0"/>
              <a:t>ввели национальные стандарты энергоэффективности и программы маркировки с 1970-х </a:t>
            </a:r>
            <a:r>
              <a:rPr lang="ru-RU" dirty="0" smtClean="0"/>
              <a:t>годов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→</a:t>
            </a:r>
            <a:r>
              <a:rPr lang="ru-RU" dirty="0"/>
              <a:t>Климатическое и энергетическое регулирование </a:t>
            </a:r>
            <a:r>
              <a:rPr lang="ru-RU" dirty="0" smtClean="0"/>
              <a:t>ЕС</a:t>
            </a:r>
          </a:p>
          <a:p>
            <a:r>
              <a:rPr lang="ru-RU" b="1" i="1" dirty="0" smtClean="0"/>
              <a:t>Регулирование фторированных газов </a:t>
            </a:r>
            <a:r>
              <a:rPr lang="en-US" b="1" i="1" dirty="0" smtClean="0"/>
              <a:t>(EU) No 517/2014</a:t>
            </a:r>
          </a:p>
          <a:p>
            <a:r>
              <a:rPr lang="ru-RU" b="1" i="1" dirty="0" smtClean="0"/>
              <a:t>Директива по </a:t>
            </a:r>
            <a:r>
              <a:rPr lang="ru-RU" b="1" i="1" dirty="0" err="1" smtClean="0"/>
              <a:t>экодизайну</a:t>
            </a:r>
            <a:r>
              <a:rPr lang="ru-RU" b="1" i="1" dirty="0" smtClean="0"/>
              <a:t> </a:t>
            </a:r>
            <a:r>
              <a:rPr lang="en-US" b="1" i="1" dirty="0" smtClean="0"/>
              <a:t>2009/125/EC (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стимулирование</a:t>
            </a:r>
            <a:r>
              <a:rPr lang="en-US" b="1" i="1" dirty="0" smtClean="0"/>
              <a:t>)</a:t>
            </a:r>
          </a:p>
          <a:p>
            <a:r>
              <a:rPr lang="ru-RU" b="1" i="1" dirty="0" smtClean="0"/>
              <a:t>Регулирование энергетической маркировки </a:t>
            </a:r>
            <a:r>
              <a:rPr lang="en-US" b="1" i="1" dirty="0" smtClean="0"/>
              <a:t>(EU</a:t>
            </a:r>
            <a:r>
              <a:rPr lang="en-US" b="1" i="1" dirty="0"/>
              <a:t>) </a:t>
            </a:r>
            <a:r>
              <a:rPr lang="en-US" b="1" i="1" dirty="0" smtClean="0"/>
              <a:t>2017/1369 (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спрос на рынке</a:t>
            </a:r>
            <a:r>
              <a:rPr lang="en-US" b="1" i="1" dirty="0" smtClean="0"/>
              <a:t>)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→ </a:t>
            </a:r>
            <a:r>
              <a:rPr lang="ru-RU" sz="2900" dirty="0" smtClean="0"/>
              <a:t>В </a:t>
            </a:r>
            <a:r>
              <a:rPr lang="ru-RU" sz="2900" dirty="0"/>
              <a:t>зависимости от продукта это может включать: (</a:t>
            </a:r>
            <a:r>
              <a:rPr lang="ru-RU" sz="2900" b="1" dirty="0"/>
              <a:t>минимальные стандарты энергетической эффективности</a:t>
            </a:r>
            <a:r>
              <a:rPr lang="ru-RU" sz="2900" dirty="0"/>
              <a:t> - MEPS, при рассмотрении хладагентов), </a:t>
            </a:r>
            <a:r>
              <a:rPr lang="ru-RU" sz="2900" b="1" dirty="0"/>
              <a:t>энергетическую </a:t>
            </a:r>
            <a:r>
              <a:rPr lang="ru-RU" sz="2900" b="1" dirty="0" smtClean="0"/>
              <a:t>маркировку, </a:t>
            </a:r>
            <a:r>
              <a:rPr lang="ru-RU" sz="2900" b="1" dirty="0"/>
              <a:t>строительные нормы и правила и строительные </a:t>
            </a:r>
            <a:r>
              <a:rPr lang="ru-RU" sz="2900" b="1" dirty="0" smtClean="0"/>
              <a:t>маркировки</a:t>
            </a:r>
          </a:p>
          <a:p>
            <a:pPr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ru-RU" b="1" dirty="0" smtClean="0"/>
              <a:t>Повышение энергоэффективности </a:t>
            </a:r>
            <a:r>
              <a:rPr lang="ru-RU" b="1" dirty="0" smtClean="0">
                <a:solidFill>
                  <a:srgbClr val="FF0000"/>
                </a:solidFill>
              </a:rPr>
              <a:t>существующих и новых оборудований ХОКВТН</a:t>
            </a:r>
            <a:r>
              <a:rPr lang="ru-RU" b="1" dirty="0" smtClean="0"/>
              <a:t>! Постепенное снижение потребления ГФУ ведет к </a:t>
            </a:r>
            <a:r>
              <a:rPr lang="ru-RU" b="1" dirty="0" smtClean="0">
                <a:solidFill>
                  <a:srgbClr val="FF0000"/>
                </a:solidFill>
              </a:rPr>
              <a:t>применению хладагентов с низким ПГП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ru-RU" b="1" dirty="0" smtClean="0"/>
              <a:t>Важно следить </a:t>
            </a:r>
            <a:r>
              <a:rPr lang="ru-RU" b="1" dirty="0"/>
              <a:t>за </a:t>
            </a:r>
            <a:r>
              <a:rPr lang="ru-RU" b="1" dirty="0" smtClean="0"/>
              <a:t>рынком и проводить  </a:t>
            </a:r>
            <a:r>
              <a:rPr lang="ru-RU" b="1" dirty="0"/>
              <a:t>регулярные </a:t>
            </a:r>
            <a:r>
              <a:rPr lang="ru-RU" b="1" dirty="0" smtClean="0"/>
              <a:t>обзоры!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2263" y="2397716"/>
            <a:ext cx="1090612" cy="984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3770" y="0"/>
            <a:ext cx="7798230" cy="6857995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881966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2627877"/>
            <a:ext cx="427185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Движение вперед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и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следующие шаги</a:t>
            </a:r>
            <a:r>
              <a:rPr lang="en-US" sz="4000" b="1" dirty="0" smtClean="0"/>
              <a:t>…</a:t>
            </a:r>
            <a:endParaRPr lang="mk-MK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788" y="568033"/>
            <a:ext cx="6216112" cy="57773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ПКР должно </a:t>
            </a:r>
            <a:r>
              <a:rPr lang="ru-RU" dirty="0"/>
              <a:t>иметь доступ к надежным национальным данным, </a:t>
            </a:r>
            <a:r>
              <a:rPr lang="ru-RU" dirty="0" smtClean="0"/>
              <a:t>информации о международных процессах </a:t>
            </a:r>
            <a:r>
              <a:rPr lang="ru-RU" dirty="0"/>
              <a:t>и быть в курсе последних научно-технических данных о «будущих хладагентах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Продвижение энергоэффективности </a:t>
            </a:r>
            <a:r>
              <a:rPr lang="ru-RU" dirty="0"/>
              <a:t>параллельно с альтернативами с низким </a:t>
            </a:r>
            <a:r>
              <a:rPr lang="ru-RU" dirty="0" smtClean="0"/>
              <a:t>ПГП</a:t>
            </a:r>
          </a:p>
          <a:p>
            <a:r>
              <a:rPr lang="ru-RU" dirty="0"/>
              <a:t>Рассмотреть предложения о технической </a:t>
            </a:r>
            <a:r>
              <a:rPr lang="ru-RU" dirty="0" smtClean="0"/>
              <a:t>помощи/финансировании поддержки </a:t>
            </a:r>
            <a:r>
              <a:rPr lang="ru-RU" dirty="0"/>
              <a:t>разработки или совершенствования политики и программ</a:t>
            </a:r>
            <a:r>
              <a:rPr lang="ru-RU" dirty="0" smtClean="0"/>
              <a:t>.</a:t>
            </a:r>
          </a:p>
          <a:p>
            <a:r>
              <a:rPr lang="ru-RU" dirty="0"/>
              <a:t>Возможное </a:t>
            </a:r>
            <a:r>
              <a:rPr lang="ru-RU" dirty="0" smtClean="0"/>
              <a:t>двустороннее/региональное </a:t>
            </a:r>
            <a:r>
              <a:rPr lang="ru-RU" dirty="0"/>
              <a:t>сотрудничество </a:t>
            </a:r>
            <a:r>
              <a:rPr lang="ru-RU" dirty="0" smtClean="0"/>
              <a:t>в области мин</a:t>
            </a:r>
            <a:r>
              <a:rPr lang="ru-RU" dirty="0"/>
              <a:t>. </a:t>
            </a:r>
            <a:r>
              <a:rPr lang="ru-RU" dirty="0" smtClean="0"/>
              <a:t>стандартов </a:t>
            </a:r>
            <a:r>
              <a:rPr lang="ru-RU" dirty="0"/>
              <a:t>энергоэффективности, </a:t>
            </a:r>
            <a:r>
              <a:rPr lang="ru-RU" dirty="0" smtClean="0"/>
              <a:t>маркировки </a:t>
            </a:r>
            <a:r>
              <a:rPr lang="ru-RU" dirty="0"/>
              <a:t>продукции, </a:t>
            </a:r>
            <a:r>
              <a:rPr lang="ru-RU" dirty="0" smtClean="0"/>
              <a:t>тестирования </a:t>
            </a:r>
            <a:r>
              <a:rPr lang="ru-RU" dirty="0"/>
              <a:t>продукции и т. д</a:t>
            </a:r>
            <a:r>
              <a:rPr lang="ru-RU" dirty="0" smtClean="0"/>
              <a:t>.</a:t>
            </a:r>
          </a:p>
          <a:p>
            <a:r>
              <a:rPr lang="ru-RU" dirty="0"/>
              <a:t>Рассмотреть вопрос о принятии </a:t>
            </a:r>
            <a:r>
              <a:rPr lang="ru-RU" dirty="0" smtClean="0"/>
              <a:t>нормативов для бытовых кондиционеров </a:t>
            </a:r>
            <a:r>
              <a:rPr lang="ru-RU" dirty="0"/>
              <a:t>и холодильников.</a:t>
            </a:r>
            <a:endParaRPr lang="mk-MK" dirty="0"/>
          </a:p>
        </p:txBody>
      </p:sp>
      <p:sp>
        <p:nvSpPr>
          <p:cNvPr id="6" name="Rectangle 5"/>
          <p:cNvSpPr/>
          <p:nvPr/>
        </p:nvSpPr>
        <p:spPr>
          <a:xfrm>
            <a:off x="1731319" y="2325621"/>
            <a:ext cx="1090612" cy="984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2068" y="0"/>
            <a:ext cx="8239932" cy="6857995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52068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068" y="849230"/>
            <a:ext cx="8099155" cy="56901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u="sng" dirty="0"/>
              <a:t>Ключевые заинтересованные стороны </a:t>
            </a:r>
            <a:r>
              <a:rPr lang="ru-RU" sz="4000" dirty="0"/>
              <a:t>в секторе </a:t>
            </a:r>
            <a:r>
              <a:rPr lang="ru-RU" sz="4000" dirty="0" smtClean="0"/>
              <a:t>ХОКВТН, </a:t>
            </a:r>
            <a:r>
              <a:rPr lang="ru-RU" sz="4000" dirty="0"/>
              <a:t>которые должны знать </a:t>
            </a:r>
            <a:r>
              <a:rPr lang="ru-RU" sz="4000" dirty="0" smtClean="0"/>
              <a:t>об энергоэффективности:</a:t>
            </a:r>
          </a:p>
          <a:p>
            <a:r>
              <a:rPr lang="ru-RU" sz="4000" dirty="0" smtClean="0"/>
              <a:t>Государственные </a:t>
            </a:r>
            <a:r>
              <a:rPr lang="ru-RU" sz="4000" dirty="0"/>
              <a:t>органы</a:t>
            </a:r>
            <a:endParaRPr lang="en-US" sz="4000" dirty="0" smtClean="0"/>
          </a:p>
          <a:p>
            <a:r>
              <a:rPr lang="ru-RU" sz="4000" dirty="0"/>
              <a:t>Местные производители </a:t>
            </a:r>
            <a:r>
              <a:rPr lang="ru-RU" sz="4000" dirty="0" smtClean="0"/>
              <a:t>ХОКВТН оборудования/ </a:t>
            </a:r>
            <a:r>
              <a:rPr lang="ru-RU" sz="4000" dirty="0"/>
              <a:t>продукции, дилеры и </a:t>
            </a:r>
            <a:r>
              <a:rPr lang="ru-RU" sz="4000" dirty="0" smtClean="0"/>
              <a:t>техники</a:t>
            </a:r>
          </a:p>
          <a:p>
            <a:r>
              <a:rPr lang="ru-RU" sz="4000" dirty="0"/>
              <a:t>Национальные, региональные и международные организации по </a:t>
            </a:r>
            <a:r>
              <a:rPr lang="ru-RU" sz="4000" dirty="0" smtClean="0"/>
              <a:t>стандартизации</a:t>
            </a:r>
          </a:p>
          <a:p>
            <a:r>
              <a:rPr lang="ru-RU" sz="4000" dirty="0"/>
              <a:t>Местные </a:t>
            </a:r>
            <a:r>
              <a:rPr lang="ru-RU" sz="4000" dirty="0" smtClean="0"/>
              <a:t>энергокомпании</a:t>
            </a:r>
          </a:p>
          <a:p>
            <a:r>
              <a:rPr lang="ru-RU" sz="4000" dirty="0"/>
              <a:t>Розничная </a:t>
            </a:r>
            <a:r>
              <a:rPr lang="ru-RU" sz="4000" dirty="0" smtClean="0"/>
              <a:t>торговля</a:t>
            </a:r>
          </a:p>
          <a:p>
            <a:r>
              <a:rPr lang="ru-RU" sz="4000" dirty="0"/>
              <a:t>Конечные пользователи, </a:t>
            </a:r>
            <a:r>
              <a:rPr lang="ru-RU" sz="4000" dirty="0" smtClean="0"/>
              <a:t>предприятия</a:t>
            </a:r>
          </a:p>
          <a:p>
            <a:r>
              <a:rPr lang="ru-RU" sz="4000" dirty="0"/>
              <a:t>Банковские ассоциации и другие финансовые </a:t>
            </a:r>
            <a:r>
              <a:rPr lang="ru-RU" sz="4000" dirty="0" smtClean="0"/>
              <a:t>организации</a:t>
            </a:r>
          </a:p>
          <a:p>
            <a:pPr fontAlgn="t"/>
            <a:r>
              <a:rPr lang="ru-RU" sz="4000" i="1" dirty="0" smtClean="0"/>
              <a:t>Другие</a:t>
            </a:r>
            <a:r>
              <a:rPr lang="en-US" sz="4000" i="1" dirty="0" smtClean="0"/>
              <a:t>: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вовлекать 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заинтересованные стороны в области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энергетики/энергоэффективности/ климата 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стимулирующие мероприятия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i="1" dirty="0" smtClean="0"/>
          </a:p>
          <a:p>
            <a:endParaRPr lang="mk-MK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49499" y="1470975"/>
            <a:ext cx="3419838" cy="36718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/>
              <a:t>Участие заинтересованных сторон и консультации</a:t>
            </a:r>
            <a:endParaRPr lang="en-IN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1473316" y="1852470"/>
            <a:ext cx="1090612" cy="984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2068" y="0"/>
            <a:ext cx="8239932" cy="6857995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52068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036" y="318655"/>
            <a:ext cx="7725905" cy="6539339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Снижение затрат на электроэнергию </a:t>
            </a:r>
            <a:r>
              <a:rPr lang="ru-RU" sz="3000" dirty="0"/>
              <a:t>и </a:t>
            </a:r>
            <a:r>
              <a:rPr lang="ru-RU" sz="3000" dirty="0" smtClean="0"/>
              <a:t>эксплуатацию/обслуживание </a:t>
            </a:r>
            <a:r>
              <a:rPr lang="ru-RU" sz="3000" dirty="0"/>
              <a:t>для предприятий и конечных пользователей, </a:t>
            </a:r>
            <a:r>
              <a:rPr lang="ru-RU" sz="3000" dirty="0" smtClean="0"/>
              <a:t>что </a:t>
            </a:r>
            <a:r>
              <a:rPr lang="ru-RU" sz="3000" dirty="0" smtClean="0">
                <a:solidFill>
                  <a:srgbClr val="FF0000"/>
                </a:solidFill>
              </a:rPr>
              <a:t>даст возможность вложить сэкономленные финансы в повышение производительности</a:t>
            </a:r>
          </a:p>
          <a:p>
            <a:r>
              <a:rPr lang="ru-RU" sz="3000" dirty="0" smtClean="0"/>
              <a:t>Уменьшение пиковой нагрузки электроэнергии</a:t>
            </a:r>
            <a:endParaRPr lang="en-US" sz="3000" dirty="0" smtClean="0"/>
          </a:p>
          <a:p>
            <a:r>
              <a:rPr lang="ru-RU" sz="3000" dirty="0"/>
              <a:t>Лучшее </a:t>
            </a:r>
            <a:r>
              <a:rPr lang="ru-RU" sz="3000" dirty="0" smtClean="0"/>
              <a:t>сочетание нагрузки </a:t>
            </a:r>
            <a:r>
              <a:rPr lang="ru-RU" sz="3000" dirty="0"/>
              <a:t>охлаждения и производительности </a:t>
            </a:r>
            <a:r>
              <a:rPr lang="ru-RU" sz="3000" dirty="0" smtClean="0"/>
              <a:t>оборудования/системы</a:t>
            </a:r>
          </a:p>
          <a:p>
            <a:r>
              <a:rPr lang="ru-RU" sz="3000" dirty="0" smtClean="0"/>
              <a:t>Требовать, чтобы новые кондиционеры воздуха были эффективными (</a:t>
            </a:r>
            <a:r>
              <a:rPr lang="ru-RU" sz="3000" dirty="0"/>
              <a:t>на </a:t>
            </a:r>
            <a:r>
              <a:rPr lang="ru-RU" sz="3000" dirty="0" smtClean="0"/>
              <a:t>½ снижение спроса </a:t>
            </a:r>
            <a:r>
              <a:rPr lang="ru-RU" sz="3000" dirty="0"/>
              <a:t>на </a:t>
            </a:r>
            <a:r>
              <a:rPr lang="ru-RU" sz="3000" dirty="0" smtClean="0"/>
              <a:t>энергию). </a:t>
            </a:r>
            <a:r>
              <a:rPr lang="ru-RU" sz="3000" dirty="0"/>
              <a:t>Если </a:t>
            </a:r>
            <a:r>
              <a:rPr lang="ru-RU" sz="3000" dirty="0">
                <a:solidFill>
                  <a:srgbClr val="FF0000"/>
                </a:solidFill>
              </a:rPr>
              <a:t>это </a:t>
            </a:r>
            <a:r>
              <a:rPr lang="ru-RU" sz="3000" dirty="0" smtClean="0">
                <a:solidFill>
                  <a:srgbClr val="FF0000"/>
                </a:solidFill>
              </a:rPr>
              <a:t>сочетать </a:t>
            </a:r>
            <a:r>
              <a:rPr lang="ru-RU" sz="3000" dirty="0">
                <a:solidFill>
                  <a:srgbClr val="FF0000"/>
                </a:solidFill>
              </a:rPr>
              <a:t>с </a:t>
            </a:r>
            <a:r>
              <a:rPr lang="ru-RU" sz="3000" dirty="0" smtClean="0">
                <a:solidFill>
                  <a:srgbClr val="FF0000"/>
                </a:solidFill>
              </a:rPr>
              <a:t>энергоэффективным </a:t>
            </a:r>
            <a:r>
              <a:rPr lang="ru-RU" sz="3000" dirty="0">
                <a:solidFill>
                  <a:srgbClr val="FF0000"/>
                </a:solidFill>
              </a:rPr>
              <a:t>проектированием зданий</a:t>
            </a:r>
            <a:r>
              <a:rPr lang="ru-RU" sz="3000" dirty="0"/>
              <a:t>, </a:t>
            </a:r>
            <a:r>
              <a:rPr lang="ru-RU" sz="3000" dirty="0" smtClean="0"/>
              <a:t>то можно избежать роста потребления </a:t>
            </a:r>
            <a:r>
              <a:rPr lang="ru-RU" sz="3000" dirty="0"/>
              <a:t>энергии для охлаждения помещений</a:t>
            </a:r>
            <a:r>
              <a:rPr lang="ru-RU" sz="3000" dirty="0" smtClean="0"/>
              <a:t>.</a:t>
            </a:r>
          </a:p>
          <a:p>
            <a:r>
              <a:rPr lang="ru-RU" sz="3000" dirty="0"/>
              <a:t>Защита планеты от воздействия глобального потепления путем сокращения </a:t>
            </a:r>
            <a:r>
              <a:rPr lang="ru-RU" sz="3000" dirty="0" smtClean="0"/>
              <a:t>антропогенных выбросов при сжигании </a:t>
            </a:r>
            <a:r>
              <a:rPr lang="ru-RU" sz="3000" dirty="0"/>
              <a:t>ископаемого топлива для выработки электроэнергии (энергетическая безопасность: меньше импорта топлива, меньше выбросов: чистый </a:t>
            </a:r>
            <a:r>
              <a:rPr lang="ru-RU" sz="3000" dirty="0" smtClean="0"/>
              <a:t>воздух)</a:t>
            </a:r>
          </a:p>
          <a:p>
            <a:r>
              <a:rPr lang="ru-RU" sz="3000" dirty="0" smtClean="0"/>
              <a:t>Эко- акции - </a:t>
            </a:r>
            <a:r>
              <a:rPr lang="ru-RU" dirty="0" smtClean="0"/>
              <a:t>корпоративная социальная ответственность</a:t>
            </a:r>
            <a:endParaRPr lang="en-US" sz="3000" dirty="0" smtClean="0"/>
          </a:p>
          <a:p>
            <a:r>
              <a:rPr lang="ru-RU" sz="3000" dirty="0" smtClean="0"/>
              <a:t>Соответствие обязательствам по Кигалийской поправке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62488" y="1915256"/>
            <a:ext cx="3489580" cy="26257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Выгоды от </a:t>
            </a:r>
            <a:br>
              <a:rPr lang="ru-RU" sz="4000" b="1" dirty="0" smtClean="0"/>
            </a:br>
            <a:r>
              <a:rPr lang="ru-RU" sz="4000" b="1" dirty="0" err="1" smtClean="0"/>
              <a:t>энерго</a:t>
            </a:r>
            <a:r>
              <a:rPr lang="ru-RU" sz="4000" b="1" dirty="0" smtClean="0"/>
              <a:t>-</a:t>
            </a:r>
            <a:br>
              <a:rPr lang="ru-RU" sz="4000" b="1" dirty="0" smtClean="0"/>
            </a:br>
            <a:r>
              <a:rPr lang="ru-RU" sz="4000" b="1" dirty="0" smtClean="0"/>
              <a:t>эффективности</a:t>
            </a:r>
            <a:endParaRPr lang="en-IN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1464623" y="2103957"/>
            <a:ext cx="1090612" cy="984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71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068" y="0"/>
            <a:ext cx="8239932" cy="6857995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52068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28" y="2418650"/>
            <a:ext cx="3160363" cy="166515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Решение проблем</a:t>
            </a:r>
            <a:endParaRPr lang="mk-MK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068" y="29416"/>
            <a:ext cx="8239932" cy="65054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Проекты </a:t>
            </a:r>
            <a:r>
              <a:rPr lang="ru-RU" sz="2400" dirty="0"/>
              <a:t>по энергоэффективности часто испытывают трудности с привлечением </a:t>
            </a:r>
            <a:r>
              <a:rPr lang="ru-RU" sz="2400" b="1" dirty="0"/>
              <a:t>финансирования</a:t>
            </a:r>
            <a:r>
              <a:rPr lang="ru-RU" sz="2400" dirty="0"/>
              <a:t>. Как государственные, так и частные заинтересованные стороны выигрывают от повышения энергоэффективности, но первоначальные затраты не </a:t>
            </a:r>
            <a:r>
              <a:rPr lang="ru-RU" sz="2400" dirty="0" smtClean="0"/>
              <a:t>делятся между ними.</a:t>
            </a:r>
            <a:endParaRPr lang="en-GB" sz="2400" dirty="0" smtClean="0"/>
          </a:p>
          <a:p>
            <a:r>
              <a:rPr lang="ru-RU" sz="2400" dirty="0" smtClean="0"/>
              <a:t>Внедрение </a:t>
            </a:r>
            <a:r>
              <a:rPr lang="ru-RU" sz="2400" dirty="0"/>
              <a:t>высокоэффективных технологий часто создает первоначальный </a:t>
            </a:r>
            <a:r>
              <a:rPr lang="ru-RU" sz="2400" b="1" dirty="0"/>
              <a:t>«ценовой барьер»</a:t>
            </a:r>
            <a:r>
              <a:rPr lang="ru-RU" sz="2400" dirty="0"/>
              <a:t>,</a:t>
            </a:r>
            <a:r>
              <a:rPr lang="ru-RU" sz="2400" b="1" dirty="0"/>
              <a:t> </a:t>
            </a:r>
            <a:r>
              <a:rPr lang="ru-RU" sz="2400" dirty="0"/>
              <a:t>который </a:t>
            </a:r>
            <a:r>
              <a:rPr lang="ru-RU" sz="2400" dirty="0" smtClean="0"/>
              <a:t>делает </a:t>
            </a:r>
            <a:r>
              <a:rPr lang="ru-RU" sz="2400" dirty="0"/>
              <a:t>их менее конкурентоспособными, чем традиционные технологии. (соответствующая политика и финансовое вмешательство, а также </a:t>
            </a:r>
            <a:r>
              <a:rPr lang="ru-RU" sz="2400" dirty="0" smtClean="0"/>
              <a:t>комплексный подход могут совместить энергоэффективность с заменой хладагентов).</a:t>
            </a:r>
            <a:endParaRPr lang="en-GB" sz="2400" dirty="0" smtClean="0"/>
          </a:p>
          <a:p>
            <a:r>
              <a:rPr lang="ru-RU" sz="2400" b="1" dirty="0"/>
              <a:t>Отсутствие мониторинга </a:t>
            </a:r>
            <a:r>
              <a:rPr lang="ru-RU" sz="2400" dirty="0"/>
              <a:t>и </a:t>
            </a:r>
            <a:r>
              <a:rPr lang="ru-RU" sz="2400" b="1" dirty="0"/>
              <a:t>анализа </a:t>
            </a:r>
            <a:r>
              <a:rPr lang="ru-RU" sz="2400" b="1" dirty="0" smtClean="0"/>
              <a:t>производительности</a:t>
            </a:r>
          </a:p>
          <a:p>
            <a:r>
              <a:rPr lang="ru-RU" sz="2400" b="1" dirty="0" smtClean="0"/>
              <a:t>Неполный финансовый </a:t>
            </a:r>
            <a:r>
              <a:rPr lang="ru-RU" sz="2400" b="1" dirty="0"/>
              <a:t>анализ, </a:t>
            </a:r>
            <a:r>
              <a:rPr lang="ru-RU" sz="2400" dirty="0"/>
              <a:t>который не оценивает многочисленные выгоды от повышения энергоэффективности, является проблемой, которую необходимо решить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Чтобы свести к минимуму </a:t>
            </a:r>
            <a:r>
              <a:rPr lang="ru-RU" sz="2400" dirty="0" smtClean="0"/>
              <a:t>инвестиции </a:t>
            </a:r>
            <a:r>
              <a:rPr lang="ru-RU" sz="2400" dirty="0"/>
              <a:t>в</a:t>
            </a:r>
            <a:r>
              <a:rPr lang="ru-RU" sz="2400" dirty="0" smtClean="0"/>
              <a:t> электростанции </a:t>
            </a:r>
            <a:r>
              <a:rPr lang="ru-RU" sz="2400" dirty="0"/>
              <a:t>и </a:t>
            </a:r>
            <a:r>
              <a:rPr lang="ru-RU" sz="2400" dirty="0" smtClean="0"/>
              <a:t>распределение </a:t>
            </a:r>
            <a:r>
              <a:rPr lang="ru-RU" sz="2400" dirty="0"/>
              <a:t>электроэнергии, важно </a:t>
            </a:r>
            <a:r>
              <a:rPr lang="ru-RU" sz="2400" dirty="0" smtClean="0"/>
              <a:t>внедрять </a:t>
            </a:r>
            <a:r>
              <a:rPr lang="ru-RU" sz="2400" dirty="0"/>
              <a:t>современные высокоэффективные </a:t>
            </a:r>
            <a:r>
              <a:rPr lang="ru-RU" sz="2400" dirty="0" smtClean="0"/>
              <a:t>технологии.</a:t>
            </a:r>
            <a:endParaRPr lang="en-US" sz="2400" dirty="0" smtClean="0"/>
          </a:p>
          <a:p>
            <a:endParaRPr lang="mk-MK" sz="2400" dirty="0"/>
          </a:p>
        </p:txBody>
      </p:sp>
      <p:sp>
        <p:nvSpPr>
          <p:cNvPr id="6" name="Rectangle 5"/>
          <p:cNvSpPr/>
          <p:nvPr/>
        </p:nvSpPr>
        <p:spPr>
          <a:xfrm>
            <a:off x="1310825" y="2320225"/>
            <a:ext cx="1090612" cy="984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2151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</a:rPr>
              <a:t>Методология расчета энергетической эффективности зданий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2152"/>
            <a:ext cx="12097407" cy="6117020"/>
          </a:xfrm>
        </p:spPr>
        <p:txBody>
          <a:bodyPr>
            <a:normAutofit/>
          </a:bodyPr>
          <a:lstStyle/>
          <a:p>
            <a:r>
              <a:rPr lang="ru-RU" dirty="0"/>
              <a:t> а) фактические тепловые характеристики здания, включая его внутренние перегородки:</a:t>
            </a:r>
          </a:p>
          <a:p>
            <a:r>
              <a:rPr lang="ru-RU" dirty="0"/>
              <a:t>    – тепловую мощность;</a:t>
            </a:r>
          </a:p>
          <a:p>
            <a:r>
              <a:rPr lang="ru-RU" dirty="0"/>
              <a:t>    – теплоизоляцию;</a:t>
            </a:r>
          </a:p>
          <a:p>
            <a:r>
              <a:rPr lang="ru-RU" dirty="0"/>
              <a:t>    </a:t>
            </a:r>
            <a:r>
              <a:rPr lang="ru-RU" dirty="0">
                <a:solidFill>
                  <a:srgbClr val="FF0000"/>
                </a:solidFill>
              </a:rPr>
              <a:t>– пассивное отопление;</a:t>
            </a:r>
          </a:p>
          <a:p>
            <a:r>
              <a:rPr lang="ru-RU" dirty="0">
                <a:solidFill>
                  <a:srgbClr val="FF0000"/>
                </a:solidFill>
              </a:rPr>
              <a:t>    – элементы охлаждения; </a:t>
            </a:r>
          </a:p>
          <a:p>
            <a:r>
              <a:rPr lang="ru-RU" dirty="0">
                <a:solidFill>
                  <a:srgbClr val="FF0000"/>
                </a:solidFill>
              </a:rPr>
              <a:t>    – тепловые мосты</a:t>
            </a:r>
            <a:r>
              <a:rPr lang="ru-RU" dirty="0"/>
              <a:t>;</a:t>
            </a:r>
          </a:p>
          <a:p>
            <a:r>
              <a:rPr lang="ru-RU" dirty="0"/>
              <a:t>    b) установки </a:t>
            </a:r>
            <a:r>
              <a:rPr lang="ru-RU" dirty="0">
                <a:solidFill>
                  <a:srgbClr val="FF0000"/>
                </a:solidFill>
              </a:rPr>
              <a:t>для отопления и снабжения горячей водой</a:t>
            </a:r>
            <a:r>
              <a:rPr lang="ru-RU" dirty="0"/>
              <a:t>, в том числе характеристики их теплоизоляции;</a:t>
            </a:r>
          </a:p>
          <a:p>
            <a:r>
              <a:rPr lang="ru-RU" dirty="0"/>
              <a:t>    c) </a:t>
            </a:r>
            <a:r>
              <a:rPr lang="ru-RU" dirty="0">
                <a:solidFill>
                  <a:srgbClr val="FF0000"/>
                </a:solidFill>
              </a:rPr>
              <a:t>установки кондиционирования воздуха</a:t>
            </a:r>
            <a:r>
              <a:rPr lang="ru-RU" dirty="0"/>
              <a:t>;</a:t>
            </a:r>
          </a:p>
          <a:p>
            <a:r>
              <a:rPr lang="ru-RU" dirty="0"/>
              <a:t>    d) естественную и механическую вентиляцию и, по обстоятельствам, воздухонепроницаемость;</a:t>
            </a:r>
          </a:p>
        </p:txBody>
      </p:sp>
    </p:spTree>
    <p:extLst>
      <p:ext uri="{BB962C8B-B14F-4D97-AF65-F5344CB8AC3E}">
        <p14:creationId xmlns:p14="http://schemas.microsoft.com/office/powerpoint/2010/main" val="82024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3682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</a:rPr>
              <a:t>Методология расчета энергетической эффективности зданий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3684"/>
            <a:ext cx="12065876" cy="6164316"/>
          </a:xfrm>
        </p:spPr>
        <p:txBody>
          <a:bodyPr>
            <a:normAutofit/>
          </a:bodyPr>
          <a:lstStyle/>
          <a:p>
            <a:r>
              <a:rPr lang="ru-RU" dirty="0"/>
              <a:t> e) встроенную осветительную установку (главным образом в нежилом секторе);</a:t>
            </a:r>
          </a:p>
          <a:p>
            <a:r>
              <a:rPr lang="ru-RU" dirty="0"/>
              <a:t>    f) проектирование, позиционирование и ориентацию здания, включая внешние климатические условия;</a:t>
            </a:r>
          </a:p>
          <a:p>
            <a:r>
              <a:rPr lang="ru-RU" dirty="0"/>
              <a:t>    g) </a:t>
            </a:r>
            <a:r>
              <a:rPr lang="ru-RU" dirty="0">
                <a:solidFill>
                  <a:srgbClr val="FF0000"/>
                </a:solidFill>
              </a:rPr>
              <a:t>пассивные солнечные системы и системы солнечной защиты;</a:t>
            </a:r>
          </a:p>
          <a:p>
            <a:r>
              <a:rPr lang="ru-RU" dirty="0"/>
              <a:t>    h) климатические условия внутри помещения, включая предусмотренные проектом;</a:t>
            </a:r>
          </a:p>
          <a:p>
            <a:r>
              <a:rPr lang="ru-RU" dirty="0"/>
              <a:t>    i) внутренние нагрузки.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   а) местные условия солнечного воздействия, активные солнечные системы и другие электрические и тепловые системы, базирующиеся на энергии, получаемой из возобновляемых источников энергии;</a:t>
            </a:r>
          </a:p>
          <a:p>
            <a:r>
              <a:rPr lang="ru-RU" dirty="0"/>
              <a:t>    b) производство электрической энергии путем </a:t>
            </a:r>
            <a:r>
              <a:rPr lang="ru-RU" dirty="0" err="1"/>
              <a:t>когенерации</a:t>
            </a:r>
            <a:r>
              <a:rPr lang="ru-RU" dirty="0"/>
              <a:t>;</a:t>
            </a:r>
          </a:p>
          <a:p>
            <a:r>
              <a:rPr lang="ru-RU" dirty="0"/>
              <a:t>    c) </a:t>
            </a:r>
            <a:r>
              <a:rPr lang="ru-RU" dirty="0">
                <a:solidFill>
                  <a:srgbClr val="FF0000"/>
                </a:solidFill>
              </a:rPr>
              <a:t>центральные или домовые системы отопления и охлаждения;</a:t>
            </a:r>
          </a:p>
          <a:p>
            <a:r>
              <a:rPr lang="ru-RU" dirty="0"/>
              <a:t>    d) естественное освещение.</a:t>
            </a:r>
          </a:p>
        </p:txBody>
      </p:sp>
    </p:spTree>
    <p:extLst>
      <p:ext uri="{BB962C8B-B14F-4D97-AF65-F5344CB8AC3E}">
        <p14:creationId xmlns:p14="http://schemas.microsoft.com/office/powerpoint/2010/main" val="4166844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3" y="1"/>
            <a:ext cx="11918731" cy="69368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Методология расчета энергетической эффективности зданий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3682"/>
            <a:ext cx="12192000" cy="6164317"/>
          </a:xfrm>
        </p:spPr>
        <p:txBody>
          <a:bodyPr>
            <a:normAutofit/>
          </a:bodyPr>
          <a:lstStyle/>
          <a:p>
            <a:r>
              <a:rPr lang="ru-RU" dirty="0"/>
              <a:t>возможность расчета следующих показателей энергетической эффективности:</a:t>
            </a:r>
          </a:p>
          <a:p>
            <a:r>
              <a:rPr lang="ru-RU" dirty="0"/>
              <a:t>    а) удельный расход энергии на отопление помещений;</a:t>
            </a:r>
          </a:p>
          <a:p>
            <a:r>
              <a:rPr lang="ru-RU" dirty="0"/>
              <a:t>    b) </a:t>
            </a:r>
            <a:r>
              <a:rPr lang="ru-RU" dirty="0">
                <a:solidFill>
                  <a:srgbClr val="FF0000"/>
                </a:solidFill>
              </a:rPr>
              <a:t>удельный расход энергии на подготовку горячей воды для хозяйственных нужд;</a:t>
            </a:r>
          </a:p>
          <a:p>
            <a:r>
              <a:rPr lang="ru-RU" dirty="0"/>
              <a:t>    c) </a:t>
            </a:r>
            <a:r>
              <a:rPr lang="ru-RU" dirty="0">
                <a:solidFill>
                  <a:srgbClr val="FF0000"/>
                </a:solidFill>
              </a:rPr>
              <a:t>удельный расход энергии на вентиляцию и охлаждение;</a:t>
            </a:r>
          </a:p>
          <a:p>
            <a:r>
              <a:rPr lang="ru-RU" dirty="0"/>
              <a:t>    d) удельный расход энергии на освещение;</a:t>
            </a:r>
          </a:p>
          <a:p>
            <a:r>
              <a:rPr lang="ru-RU" dirty="0"/>
              <a:t>    e) глобальная энергетическая эффективность здания: общий объем необходимой первичной энергии (для отопления помещений, подготовки горячей воды для хозяйственных нужд, вентиляции и охлаждения, освещения);</a:t>
            </a:r>
          </a:p>
          <a:p>
            <a:r>
              <a:rPr lang="ru-RU" dirty="0"/>
              <a:t>    f) выбросы CO2.</a:t>
            </a:r>
          </a:p>
          <a:p>
            <a:r>
              <a:rPr lang="ru-RU" dirty="0"/>
              <a:t>    (5) На основе результатов оценки энергетической эффективности зданию </a:t>
            </a:r>
            <a:r>
              <a:rPr lang="ru-RU" dirty="0">
                <a:solidFill>
                  <a:srgbClr val="FF0000"/>
                </a:solidFill>
              </a:rPr>
              <a:t>присваивается класс энергопотребления </a:t>
            </a:r>
            <a:r>
              <a:rPr lang="ru-RU" dirty="0"/>
              <a:t>в порядке, установленном центральным отраслевым органом </a:t>
            </a:r>
            <a:r>
              <a:rPr lang="ru-RU" dirty="0" smtClean="0"/>
              <a:t>управления </a:t>
            </a:r>
            <a:r>
              <a:rPr lang="ru-RU" dirty="0"/>
              <a:t>в области строительства.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Rectangle 9"/>
          <p:cNvSpPr/>
          <p:nvPr/>
        </p:nvSpPr>
        <p:spPr>
          <a:xfrm rot="16200000">
            <a:off x="5535433" y="-5535438"/>
            <a:ext cx="1121133" cy="12192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65631" y="252484"/>
            <a:ext cx="1087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Потребление энергии в зависимости от топлива/сектора </a:t>
            </a:r>
            <a:r>
              <a:rPr lang="ru-RU" sz="2800" b="1" dirty="0">
                <a:solidFill>
                  <a:schemeClr val="bg1"/>
                </a:solidFill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</a:rPr>
              <a:t>странах</a:t>
            </a:r>
            <a:endParaRPr lang="mk-MK" sz="28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017" y="2798859"/>
            <a:ext cx="4686108" cy="31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07" y="2867583"/>
            <a:ext cx="5778224" cy="280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11186" y="225002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Montserrat"/>
              </a:rPr>
              <a:t>Энергетические ресурсы по видам топлива</a:t>
            </a:r>
          </a:p>
          <a:p>
            <a:pPr algn="ctr"/>
            <a:endParaRPr lang="mk-MK" sz="1600" b="1" dirty="0">
              <a:latin typeface="Montserra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12253" y="236068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Montserrat"/>
              </a:rPr>
              <a:t>Потребление электричества по секторам</a:t>
            </a:r>
          </a:p>
          <a:p>
            <a:pPr algn="ctr"/>
            <a:endParaRPr lang="mk-MK" sz="1600" b="1" dirty="0">
              <a:latin typeface="Montserra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50018" y="2798858"/>
            <a:ext cx="4686108" cy="3138645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503307" y="2851680"/>
            <a:ext cx="5778224" cy="283755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2490599" y="1421606"/>
            <a:ext cx="75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Самая дешевая энергия </a:t>
            </a:r>
            <a:r>
              <a:rPr lang="ru-RU" b="1" dirty="0">
                <a:solidFill>
                  <a:srgbClr val="0070C0"/>
                </a:solidFill>
              </a:rPr>
              <a:t>- та, которая…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9445" y="1360212"/>
            <a:ext cx="3068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не потребляется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04545" y="2953899"/>
            <a:ext cx="1466470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Транспорт 2 %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39018" y="2953899"/>
            <a:ext cx="2854646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Сельское хозяйство 4 %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81827" y="3445632"/>
            <a:ext cx="1466470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Жилой 23 %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26992" y="5060438"/>
            <a:ext cx="2117963" cy="588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Обслуживание 19 %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8644" y="4801589"/>
            <a:ext cx="1621536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spc="-150" dirty="0" smtClean="0"/>
              <a:t>Промышленность 52 %</a:t>
            </a:r>
            <a:endParaRPr lang="ru-RU" sz="1400" b="1" spc="-1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50019" y="3152264"/>
            <a:ext cx="2327344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Биомасса и отходы 12 %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037332" y="2850089"/>
            <a:ext cx="1618871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Гидроэнергия  3 %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317559" y="3774371"/>
            <a:ext cx="1272607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Атомная 2 %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086591" y="4645229"/>
            <a:ext cx="1431215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Природный </a:t>
            </a:r>
          </a:p>
          <a:p>
            <a:pPr algn="r"/>
            <a:r>
              <a:rPr lang="ru-RU" sz="1400" b="1" dirty="0" smtClean="0"/>
              <a:t>газ 12 %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699302" y="2955694"/>
            <a:ext cx="1224009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Другие 1,1 %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833019" y="3426436"/>
            <a:ext cx="1143900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Нефть 27 %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594848" y="5488063"/>
            <a:ext cx="1081246" cy="402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Уголь 36 %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679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31"/>
            <a:ext cx="12192000" cy="714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Энергетическая </a:t>
            </a:r>
            <a:r>
              <a:rPr lang="ru-RU" sz="3600" dirty="0">
                <a:solidFill>
                  <a:srgbClr val="FF0000"/>
                </a:solidFill>
              </a:rPr>
              <a:t>эффективность </a:t>
            </a:r>
            <a:r>
              <a:rPr lang="ru-RU" sz="3600" dirty="0" smtClean="0">
                <a:solidFill>
                  <a:srgbClr val="FF0000"/>
                </a:solidFill>
              </a:rPr>
              <a:t>технических </a:t>
            </a:r>
            <a:r>
              <a:rPr lang="ru-RU" sz="3600" dirty="0">
                <a:solidFill>
                  <a:srgbClr val="FF0000"/>
                </a:solidFill>
              </a:rPr>
              <a:t>систем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71" y="472966"/>
            <a:ext cx="12034345" cy="6385034"/>
          </a:xfrm>
        </p:spPr>
        <p:txBody>
          <a:bodyPr>
            <a:normAutofit/>
          </a:bodyPr>
          <a:lstStyle/>
          <a:p>
            <a:r>
              <a:rPr lang="ru-RU" dirty="0"/>
              <a:t>Эти требования включают:</a:t>
            </a:r>
          </a:p>
          <a:p>
            <a:r>
              <a:rPr lang="ru-RU" dirty="0"/>
              <a:t>    a) правильную установку, калибровку, автоматизацию, регулирование и надлежащий контроль технических систем здания;</a:t>
            </a:r>
          </a:p>
          <a:p>
            <a:r>
              <a:rPr lang="ru-RU" dirty="0"/>
              <a:t>    b) установку измерительных систем.</a:t>
            </a:r>
          </a:p>
          <a:p>
            <a:r>
              <a:rPr lang="ru-RU" dirty="0"/>
              <a:t>    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В ходе проектирования новых зданий и до получения разрешения на строительство </a:t>
            </a:r>
            <a:r>
              <a:rPr lang="ru-RU" dirty="0"/>
              <a:t>должны быть изучены и приняты во внимание возможности использования </a:t>
            </a:r>
            <a:r>
              <a:rPr lang="ru-RU" dirty="0">
                <a:solidFill>
                  <a:srgbClr val="FF0000"/>
                </a:solidFill>
              </a:rPr>
              <a:t>с технической, экономической точек зрения и с точки зрения охраны окружающей среды </a:t>
            </a:r>
            <a:r>
              <a:rPr lang="ru-RU" dirty="0"/>
              <a:t>таких высокоэффективных альтернативных систем, если они доступны, как:</a:t>
            </a:r>
          </a:p>
          <a:p>
            <a:r>
              <a:rPr lang="ru-RU" dirty="0"/>
              <a:t>    а</a:t>
            </a:r>
            <a:r>
              <a:rPr lang="ru-RU" dirty="0">
                <a:solidFill>
                  <a:srgbClr val="FF0000"/>
                </a:solidFill>
              </a:rPr>
              <a:t>) децентрализованные системы энергоснабжения, базирующиеся на возобновляемых источниках энергии</a:t>
            </a:r>
            <a:r>
              <a:rPr lang="ru-RU" dirty="0"/>
              <a:t>;</a:t>
            </a:r>
          </a:p>
          <a:p>
            <a:r>
              <a:rPr lang="ru-RU" dirty="0"/>
              <a:t>    b) </a:t>
            </a:r>
            <a:r>
              <a:rPr lang="ru-RU" dirty="0" err="1"/>
              <a:t>когенерация</a:t>
            </a:r>
            <a:r>
              <a:rPr lang="ru-RU" dirty="0"/>
              <a:t>;</a:t>
            </a:r>
          </a:p>
          <a:p>
            <a:r>
              <a:rPr lang="ru-RU" dirty="0"/>
              <a:t>    c) </a:t>
            </a:r>
            <a:r>
              <a:rPr lang="ru-RU" dirty="0">
                <a:solidFill>
                  <a:srgbClr val="FF0000"/>
                </a:solidFill>
              </a:rPr>
              <a:t>тепловые насосы;</a:t>
            </a:r>
          </a:p>
          <a:p>
            <a:r>
              <a:rPr lang="ru-RU" dirty="0"/>
              <a:t>    d) </a:t>
            </a:r>
            <a:r>
              <a:rPr lang="ru-RU" dirty="0">
                <a:solidFill>
                  <a:srgbClr val="FF0000"/>
                </a:solidFill>
              </a:rPr>
              <a:t>домовые</a:t>
            </a:r>
            <a:r>
              <a:rPr lang="ru-RU" dirty="0"/>
              <a:t> или централизованные системы отопления или охлаждения, особенно если они базируются, целиком или частично, </a:t>
            </a:r>
            <a:r>
              <a:rPr lang="ru-RU" dirty="0">
                <a:solidFill>
                  <a:srgbClr val="FF0000"/>
                </a:solidFill>
              </a:rPr>
              <a:t>на возобновляемых источниках энергии.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31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0"/>
            <a:ext cx="4541003" cy="6857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36380" y="1347958"/>
            <a:ext cx="40037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Энергоэффективность:</a:t>
            </a: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обеспечение безопасной, надежной, доступной и устойчивой энергии для будущего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Нужно рассмотреть на всех уровнях (</a:t>
            </a:r>
            <a:r>
              <a:rPr lang="ru-RU" sz="2000" b="1" dirty="0">
                <a:solidFill>
                  <a:srgbClr val="7030A0"/>
                </a:solidFill>
              </a:rPr>
              <a:t>производители, </a:t>
            </a:r>
            <a:r>
              <a:rPr lang="ru-RU" sz="2000" b="1" dirty="0" smtClean="0">
                <a:solidFill>
                  <a:srgbClr val="7030A0"/>
                </a:solidFill>
              </a:rPr>
              <a:t>пользователи </a:t>
            </a:r>
            <a:r>
              <a:rPr lang="ru-RU" sz="2000" b="1" dirty="0">
                <a:solidFill>
                  <a:srgbClr val="7030A0"/>
                </a:solidFill>
              </a:rPr>
              <a:t>...)</a:t>
            </a:r>
            <a:endParaRPr lang="en-US" sz="2000" b="1" dirty="0">
              <a:solidFill>
                <a:srgbClr val="7030A0"/>
              </a:solidFill>
            </a:endParaRPr>
          </a:p>
          <a:p>
            <a:pPr algn="ctr"/>
            <a:endParaRPr lang="id-ID" sz="2800" dirty="0">
              <a:solidFill>
                <a:schemeClr val="bg2">
                  <a:lumMod val="50000"/>
                </a:schemeClr>
              </a:solidFill>
              <a:latin typeface="Montserrat Alternates ExLight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313" y="592753"/>
            <a:ext cx="573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Многочисленные преимущества энергоэффективности</a:t>
            </a:r>
            <a:endParaRPr lang="mk-MK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4544" y="5586445"/>
            <a:ext cx="559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k-MK" dirty="0"/>
          </a:p>
        </p:txBody>
      </p:sp>
      <p:sp>
        <p:nvSpPr>
          <p:cNvPr id="17" name="Rectangle 16"/>
          <p:cNvSpPr/>
          <p:nvPr/>
        </p:nvSpPr>
        <p:spPr>
          <a:xfrm>
            <a:off x="1441611" y="777419"/>
            <a:ext cx="1090612" cy="98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1313" y="1097639"/>
            <a:ext cx="5559353" cy="540178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720981" y="2923037"/>
            <a:ext cx="1725595" cy="1671154"/>
          </a:xfrm>
          <a:prstGeom prst="ellipse">
            <a:avLst/>
          </a:prstGeom>
          <a:solidFill>
            <a:srgbClr val="E6B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spc="-100" dirty="0" smtClean="0">
                <a:ln w="0"/>
                <a:solidFill>
                  <a:schemeClr val="tx1"/>
                </a:solidFill>
              </a:rPr>
              <a:t>Повышение </a:t>
            </a:r>
            <a:r>
              <a:rPr lang="ru-RU" sz="1400" b="1" spc="-100" dirty="0" err="1" smtClean="0">
                <a:ln w="0"/>
                <a:solidFill>
                  <a:schemeClr val="tx1"/>
                </a:solidFill>
              </a:rPr>
              <a:t>энерго</a:t>
            </a:r>
            <a:r>
              <a:rPr lang="ru-RU" sz="1400" b="1" spc="-100" dirty="0" smtClean="0">
                <a:ln w="0"/>
                <a:solidFill>
                  <a:schemeClr val="tx1"/>
                </a:solidFill>
              </a:rPr>
              <a:t>-эффективности</a:t>
            </a:r>
            <a:endParaRPr lang="ru-RU" sz="1400" b="1" spc="-100" dirty="0"/>
          </a:p>
        </p:txBody>
      </p:sp>
      <p:sp>
        <p:nvSpPr>
          <p:cNvPr id="4" name="Овал 3"/>
          <p:cNvSpPr/>
          <p:nvPr/>
        </p:nvSpPr>
        <p:spPr>
          <a:xfrm>
            <a:off x="8149590" y="1158599"/>
            <a:ext cx="914400" cy="914400"/>
          </a:xfrm>
          <a:prstGeom prst="ellipse">
            <a:avLst/>
          </a:prstGeom>
          <a:solidFill>
            <a:srgbClr val="E4B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err="1" smtClean="0">
                <a:solidFill>
                  <a:schemeClr val="tx1"/>
                </a:solidFill>
              </a:rPr>
              <a:t>Энерго</a:t>
            </a:r>
            <a:r>
              <a:rPr lang="ru-RU" sz="1100" b="1" spc="-100" dirty="0" smtClean="0">
                <a:solidFill>
                  <a:schemeClr val="tx1"/>
                </a:solidFill>
              </a:rPr>
              <a:t>-сбережение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35190" y="1347958"/>
            <a:ext cx="914400" cy="914400"/>
          </a:xfrm>
          <a:prstGeom prst="ellipse">
            <a:avLst/>
          </a:prstGeom>
          <a:solidFill>
            <a:srgbClr val="F7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smtClean="0">
                <a:solidFill>
                  <a:schemeClr val="tx1"/>
                </a:solidFill>
              </a:rPr>
              <a:t>Активы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048750" y="1340338"/>
            <a:ext cx="914400" cy="914400"/>
          </a:xfrm>
          <a:prstGeom prst="ellipse">
            <a:avLst/>
          </a:prstGeom>
          <a:solidFill>
            <a:srgbClr val="E8C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50" b="1" spc="-100" dirty="0" smtClean="0">
                <a:solidFill>
                  <a:schemeClr val="tx1"/>
                </a:solidFill>
              </a:rPr>
              <a:t>Выбросы</a:t>
            </a:r>
            <a:r>
              <a:rPr lang="ru-RU" sz="1400" b="1" spc="-100" dirty="0" smtClean="0">
                <a:solidFill>
                  <a:schemeClr val="tx1"/>
                </a:solidFill>
              </a:rPr>
              <a:t> </a:t>
            </a:r>
            <a:r>
              <a:rPr lang="ru-RU" sz="1100" b="1" spc="-100" dirty="0" smtClean="0">
                <a:solidFill>
                  <a:schemeClr val="tx1"/>
                </a:solidFill>
              </a:rPr>
              <a:t>ПГП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785128" y="1902612"/>
            <a:ext cx="914400" cy="914400"/>
          </a:xfrm>
          <a:prstGeom prst="ellipse">
            <a:avLst/>
          </a:prstGeom>
          <a:solidFill>
            <a:srgbClr val="8C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err="1" smtClean="0">
                <a:solidFill>
                  <a:schemeClr val="tx1"/>
                </a:solidFill>
              </a:rPr>
              <a:t>Энерг</a:t>
            </a:r>
            <a:r>
              <a:rPr lang="ru-RU" sz="1100" b="1" spc="-100" dirty="0" smtClean="0">
                <a:solidFill>
                  <a:schemeClr val="tx1"/>
                </a:solidFill>
              </a:rPr>
              <a:t>. </a:t>
            </a:r>
            <a:r>
              <a:rPr lang="ru-RU" sz="1100" b="1" spc="-100" dirty="0" err="1">
                <a:solidFill>
                  <a:schemeClr val="tx1"/>
                </a:solidFill>
              </a:rPr>
              <a:t>б</a:t>
            </a:r>
            <a:r>
              <a:rPr lang="ru-RU" sz="1100" b="1" spc="-100" dirty="0" err="1" smtClean="0">
                <a:solidFill>
                  <a:schemeClr val="tx1"/>
                </a:solidFill>
              </a:rPr>
              <a:t>езопас-ность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263586" y="2683950"/>
            <a:ext cx="890360" cy="914400"/>
          </a:xfrm>
          <a:prstGeom prst="ellipse">
            <a:avLst/>
          </a:prstGeom>
          <a:solidFill>
            <a:srgbClr val="B5D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kern="1100" spc="-100" dirty="0" smtClean="0">
                <a:solidFill>
                  <a:schemeClr val="tx1"/>
                </a:solidFill>
              </a:rPr>
              <a:t>Распре-деление энергии</a:t>
            </a:r>
            <a:endParaRPr lang="ru-RU" sz="1100" b="1" kern="1100" spc="-1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347045" y="3586958"/>
            <a:ext cx="914400" cy="914400"/>
          </a:xfrm>
          <a:prstGeom prst="ellipse">
            <a:avLst/>
          </a:prstGeom>
          <a:solidFill>
            <a:srgbClr val="C7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50" b="1" dirty="0" err="1" smtClean="0">
                <a:solidFill>
                  <a:schemeClr val="tx1"/>
                </a:solidFill>
              </a:rPr>
              <a:t>Энерг</a:t>
            </a:r>
            <a:r>
              <a:rPr lang="ru-RU" sz="1050" b="1" dirty="0" smtClean="0">
                <a:solidFill>
                  <a:schemeClr val="tx1"/>
                </a:solidFill>
              </a:rPr>
              <a:t>. тарифы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068353" y="4470573"/>
            <a:ext cx="914400" cy="914400"/>
          </a:xfrm>
          <a:prstGeom prst="ellipse">
            <a:avLst/>
          </a:prstGeom>
          <a:solidFill>
            <a:srgbClr val="00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smtClean="0">
                <a:solidFill>
                  <a:schemeClr val="tx1"/>
                </a:solidFill>
              </a:rPr>
              <a:t>Влияние на макро-экономику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491519" y="5173269"/>
            <a:ext cx="914400" cy="914400"/>
          </a:xfrm>
          <a:prstGeom prst="ellipse">
            <a:avLst/>
          </a:prstGeom>
          <a:solidFill>
            <a:srgbClr val="5DB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err="1" smtClean="0">
                <a:solidFill>
                  <a:schemeClr val="tx1"/>
                </a:solidFill>
              </a:rPr>
              <a:t>Пром</a:t>
            </a:r>
            <a:r>
              <a:rPr lang="ru-RU" sz="1100" b="1" spc="-100" dirty="0" smtClean="0">
                <a:solidFill>
                  <a:schemeClr val="tx1"/>
                </a:solidFill>
              </a:rPr>
              <a:t>. </a:t>
            </a:r>
            <a:r>
              <a:rPr lang="ru-RU" sz="1100" b="1" spc="-100" dirty="0" err="1">
                <a:solidFill>
                  <a:schemeClr val="tx1"/>
                </a:solidFill>
              </a:rPr>
              <a:t>п</a:t>
            </a:r>
            <a:r>
              <a:rPr lang="ru-RU" sz="1100" b="1" spc="-100" dirty="0" err="1" smtClean="0">
                <a:solidFill>
                  <a:schemeClr val="tx1"/>
                </a:solidFill>
              </a:rPr>
              <a:t>роиз-водство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635691" y="5498577"/>
            <a:ext cx="914400" cy="914400"/>
          </a:xfrm>
          <a:prstGeom prst="ellipse">
            <a:avLst/>
          </a:prstGeom>
          <a:solidFill>
            <a:srgbClr val="938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50" b="1" spc="-100" dirty="0" smtClean="0">
                <a:solidFill>
                  <a:schemeClr val="tx1"/>
                </a:solidFill>
              </a:rPr>
              <a:t>Искоренение бедности</a:t>
            </a:r>
            <a:endParaRPr lang="ru-RU" sz="1050" b="1" spc="-1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08278" y="5541801"/>
            <a:ext cx="914400" cy="914400"/>
          </a:xfrm>
          <a:prstGeom prst="ellipse">
            <a:avLst/>
          </a:prstGeom>
          <a:solidFill>
            <a:srgbClr val="B9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50" b="1" spc="-100" dirty="0" smtClean="0">
                <a:solidFill>
                  <a:schemeClr val="tx1"/>
                </a:solidFill>
              </a:rPr>
              <a:t>Здоровье и процветание</a:t>
            </a:r>
            <a:endParaRPr lang="ru-RU" sz="1050" b="1" spc="-1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51523" y="5131252"/>
            <a:ext cx="914400" cy="914400"/>
          </a:xfrm>
          <a:prstGeom prst="ellipse">
            <a:avLst/>
          </a:prstGeom>
          <a:solidFill>
            <a:srgbClr val="DFD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smtClean="0">
                <a:solidFill>
                  <a:schemeClr val="tx1"/>
                </a:solidFill>
              </a:rPr>
              <a:t>Рабочие места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229747" y="4470573"/>
            <a:ext cx="914400" cy="914400"/>
          </a:xfrm>
          <a:prstGeom prst="ellipse">
            <a:avLst/>
          </a:prstGeom>
          <a:solidFill>
            <a:srgbClr val="AE7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smtClean="0">
                <a:solidFill>
                  <a:schemeClr val="tx1"/>
                </a:solidFill>
              </a:rPr>
              <a:t>Загряз-</a:t>
            </a:r>
            <a:r>
              <a:rPr lang="ru-RU" sz="1100" b="1" spc="-100" dirty="0" err="1" smtClean="0">
                <a:solidFill>
                  <a:schemeClr val="tx1"/>
                </a:solidFill>
              </a:rPr>
              <a:t>нение</a:t>
            </a:r>
            <a:r>
              <a:rPr lang="ru-RU" sz="1100" b="1" spc="-100" dirty="0" smtClean="0">
                <a:solidFill>
                  <a:schemeClr val="tx1"/>
                </a:solidFill>
              </a:rPr>
              <a:t> воздуха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937123" y="3586958"/>
            <a:ext cx="914400" cy="914400"/>
          </a:xfrm>
          <a:prstGeom prst="ellipse">
            <a:avLst/>
          </a:prstGeom>
          <a:solidFill>
            <a:srgbClr val="C29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smtClean="0">
                <a:solidFill>
                  <a:schemeClr val="tx1"/>
                </a:solidFill>
              </a:rPr>
              <a:t>Управление ресурсами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012115" y="2693125"/>
            <a:ext cx="914400" cy="914400"/>
          </a:xfrm>
          <a:prstGeom prst="ellipse">
            <a:avLst/>
          </a:prstGeom>
          <a:solidFill>
            <a:srgbClr val="D9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smtClean="0">
                <a:solidFill>
                  <a:schemeClr val="tx1"/>
                </a:solidFill>
              </a:rPr>
              <a:t>Гос. бюджет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503031" y="1885019"/>
            <a:ext cx="914400" cy="914400"/>
          </a:xfrm>
          <a:prstGeom prst="ellipse">
            <a:avLst/>
          </a:prstGeom>
          <a:solidFill>
            <a:srgbClr val="E4A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b="1" spc="-100" dirty="0" smtClean="0">
                <a:solidFill>
                  <a:schemeClr val="tx1"/>
                </a:solidFill>
              </a:rPr>
              <a:t>Чистый доход</a:t>
            </a:r>
            <a:endParaRPr lang="ru-RU" sz="1100" b="1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79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163" y="0"/>
            <a:ext cx="6428712" cy="459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63271" y="4378037"/>
            <a:ext cx="9083325" cy="19368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3316239" y="4398080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Rectangle 9"/>
          <p:cNvSpPr/>
          <p:nvPr/>
        </p:nvSpPr>
        <p:spPr>
          <a:xfrm rot="16200000">
            <a:off x="5535433" y="-5535438"/>
            <a:ext cx="1121133" cy="12192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177576" y="25248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Мировое потребление энергии</a:t>
            </a:r>
            <a:endParaRPr lang="mk-MK" sz="28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15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129" y="1545856"/>
            <a:ext cx="9091740" cy="488741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060901" y="2130979"/>
            <a:ext cx="2216955" cy="3800091"/>
            <a:chOff x="8060901" y="2130979"/>
            <a:chExt cx="2216955" cy="380009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095488" y="2130979"/>
              <a:ext cx="2121408" cy="402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Холодоснабжение</a:t>
              </a:r>
              <a:endParaRPr lang="ru-RU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095488" y="2691718"/>
              <a:ext cx="2121408" cy="402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Промышленность</a:t>
              </a:r>
              <a:endParaRPr lang="ru-RU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095488" y="3234888"/>
              <a:ext cx="2121408" cy="402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Жилые здания</a:t>
              </a:r>
              <a:endParaRPr lang="ru-RU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095488" y="3788396"/>
              <a:ext cx="2121408" cy="402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Третичный сектор</a:t>
              </a:r>
              <a:endParaRPr lang="ru-RU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56448" y="4404926"/>
              <a:ext cx="2121408" cy="402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Сельское/лесное хозяйство</a:t>
              </a:r>
              <a:endParaRPr lang="ru-RU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60901" y="4967995"/>
              <a:ext cx="2121408" cy="402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Транспорт</a:t>
              </a:r>
              <a:endParaRPr lang="ru-RU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060901" y="5528734"/>
              <a:ext cx="2121408" cy="402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Другие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53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2" y="20134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Роль холодоснабжения</a:t>
            </a:r>
            <a:r>
              <a:rPr lang="mk-MK" b="1" i="1" dirty="0" smtClean="0"/>
              <a:t/>
            </a:r>
            <a:br>
              <a:rPr lang="mk-MK" b="1" i="1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 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algn="just"/>
            <a:endParaRPr lang="mk-MK" dirty="0" smtClean="0"/>
          </a:p>
          <a:p>
            <a:endParaRPr lang="mk-MK" dirty="0" smtClean="0"/>
          </a:p>
        </p:txBody>
      </p:sp>
      <p:pic>
        <p:nvPicPr>
          <p:cNvPr id="13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1820" y="998375"/>
            <a:ext cx="6848670" cy="5785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5084064" y="2926080"/>
            <a:ext cx="2316480" cy="14996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Хладагенты для жизни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08960" y="1059335"/>
            <a:ext cx="1328928" cy="440281"/>
          </a:xfrm>
          <a:prstGeom prst="roundRect">
            <a:avLst/>
          </a:prstGeom>
          <a:solidFill>
            <a:srgbClr val="C4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комфорт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7071" y="1086631"/>
            <a:ext cx="1328928" cy="440281"/>
          </a:xfrm>
          <a:prstGeom prst="roundRect">
            <a:avLst/>
          </a:prstGeom>
          <a:solidFill>
            <a:srgbClr val="DCD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5048" y="1059335"/>
            <a:ext cx="1328928" cy="440281"/>
          </a:xfrm>
          <a:prstGeom prst="roundRect">
            <a:avLst/>
          </a:prstGeom>
          <a:solidFill>
            <a:srgbClr val="94B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технология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67769" y="1059335"/>
            <a:ext cx="1328928" cy="440281"/>
          </a:xfrm>
          <a:prstGeom prst="roundRect">
            <a:avLst/>
          </a:prstGeom>
          <a:solidFill>
            <a:srgbClr val="66C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Общественные места</a:t>
            </a:r>
            <a:endParaRPr lang="ru-RU" sz="1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08960" y="5857059"/>
            <a:ext cx="1328928" cy="440281"/>
          </a:xfrm>
          <a:prstGeom prst="roundRect">
            <a:avLst/>
          </a:prstGeom>
          <a:solidFill>
            <a:srgbClr val="8D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Холодовая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цепь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67071" y="5857058"/>
            <a:ext cx="1328928" cy="440281"/>
          </a:xfrm>
          <a:prstGeom prst="roundRect">
            <a:avLst/>
          </a:prstGeom>
          <a:solidFill>
            <a:srgbClr val="94B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Здоровье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5182" y="5857058"/>
            <a:ext cx="1328928" cy="440281"/>
          </a:xfrm>
          <a:prstGeom prst="roundRect">
            <a:avLst/>
          </a:prstGeom>
          <a:solidFill>
            <a:srgbClr val="669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Наука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61251" y="5857057"/>
            <a:ext cx="1435446" cy="440281"/>
          </a:xfrm>
          <a:prstGeom prst="roundRect">
            <a:avLst/>
          </a:prstGeom>
          <a:solidFill>
            <a:srgbClr val="667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Бытовое холодоснабжение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7696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181894" cy="6858000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829056" y="455658"/>
            <a:ext cx="1021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Мировое потребление ГФУ как хладагента в секторе ХОКВТН</a:t>
            </a:r>
            <a:endParaRPr lang="id-ID" sz="2800" b="1" dirty="0"/>
          </a:p>
        </p:txBody>
      </p:sp>
      <p:sp>
        <p:nvSpPr>
          <p:cNvPr id="6" name="TextBox 5"/>
          <p:cNvSpPr txBox="1"/>
          <p:nvPr/>
        </p:nvSpPr>
        <p:spPr>
          <a:xfrm rot="20207834">
            <a:off x="2442948" y="3657600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MV Boli" pitchFamily="2" charset="0"/>
                <a:cs typeface="MV Boli" pitchFamily="2" charset="0"/>
              </a:rPr>
              <a:t>CO</a:t>
            </a:r>
            <a:r>
              <a:rPr lang="en-US" sz="4800" baseline="-25000" dirty="0" smtClean="0">
                <a:latin typeface="MV Boli" pitchFamily="2" charset="0"/>
                <a:cs typeface="MV Boli" pitchFamily="2" charset="0"/>
              </a:rPr>
              <a:t>2</a:t>
            </a:r>
            <a:endParaRPr lang="mk-MK" sz="4800" baseline="-25000" dirty="0">
              <a:cs typeface="MV Boli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613" y="1602392"/>
            <a:ext cx="9396434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5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2" y="20134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Количество систем ХОКВТН, используемых в мире</a:t>
            </a:r>
            <a:r>
              <a:rPr lang="mk-MK" b="1" i="1" dirty="0" smtClean="0"/>
              <a:t/>
            </a:r>
            <a:br>
              <a:rPr lang="mk-MK" b="1" i="1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 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algn="just"/>
            <a:endParaRPr lang="mk-MK" dirty="0" smtClean="0"/>
          </a:p>
          <a:p>
            <a:endParaRPr lang="mk-MK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0405" y="6548735"/>
            <a:ext cx="43364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Source: TEAP Decision XXVIII/3 Working Group Report on Energy Efficiency, October 2018</a:t>
            </a:r>
            <a:endParaRPr lang="mk-MK" sz="900" dirty="0" smtClean="0"/>
          </a:p>
          <a:p>
            <a:endParaRPr lang="mk-MK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74496"/>
              </p:ext>
            </p:extLst>
          </p:nvPr>
        </p:nvGraphicFramePr>
        <p:xfrm>
          <a:off x="655092" y="887096"/>
          <a:ext cx="10263118" cy="587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2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9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8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95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Применение</a:t>
                      </a:r>
                      <a:endParaRPr lang="mk-MK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Сектор</a:t>
                      </a:r>
                      <a:endParaRPr lang="mk-MK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Оборудование</a:t>
                      </a:r>
                      <a:endParaRPr lang="mk-MK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mk-MK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478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Холодильное оборудования</a:t>
                      </a:r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и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ru-RU" dirty="0" smtClean="0"/>
                        <a:t>продукты питания</a:t>
                      </a:r>
                      <a:endParaRPr lang="mk-MK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Бытовое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холодильное</a:t>
                      </a:r>
                      <a:r>
                        <a:rPr lang="ru-RU" sz="1400" baseline="0" dirty="0" smtClean="0"/>
                        <a:t> оборудования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Холодильники и морозильники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</a:t>
                      </a:r>
                      <a:r>
                        <a:rPr lang="ru-RU" sz="1400" dirty="0" smtClean="0"/>
                        <a:t>миллиарда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3817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Коммерческое холодильное</a:t>
                      </a:r>
                      <a:r>
                        <a:rPr lang="ru-RU" sz="1400" baseline="0" dirty="0" smtClean="0"/>
                        <a:t> оборудования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Коммерческие холодильные</a:t>
                      </a:r>
                      <a:r>
                        <a:rPr lang="ru-RU" sz="1400" baseline="0" dirty="0" smtClean="0"/>
                        <a:t> установки</a:t>
                      </a:r>
                      <a:endParaRPr lang="mk-MK" sz="1400" dirty="0" smtClean="0"/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ru-RU" sz="1400" dirty="0" smtClean="0"/>
                        <a:t>испарители</a:t>
                      </a:r>
                      <a:r>
                        <a:rPr lang="en-US" sz="1400" dirty="0" smtClean="0"/>
                        <a:t>, </a:t>
                      </a:r>
                      <a:r>
                        <a:rPr lang="ru-RU" sz="1400" dirty="0" smtClean="0"/>
                        <a:t>единичные установки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и централизованные системы</a:t>
                      </a:r>
                      <a:r>
                        <a:rPr lang="en-US" sz="1400" dirty="0" smtClean="0"/>
                        <a:t>)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90 </a:t>
                      </a:r>
                      <a:r>
                        <a:rPr lang="ru-RU" sz="1400" dirty="0" smtClean="0"/>
                        <a:t>миллионов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148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Мобильное холодильное оборудования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Транспортные рефрижераторы </a:t>
                      </a:r>
                      <a:r>
                        <a:rPr lang="en-US" sz="1400" dirty="0" smtClean="0"/>
                        <a:t>(</a:t>
                      </a:r>
                      <a:r>
                        <a:rPr lang="ru-RU" sz="1400" dirty="0" smtClean="0"/>
                        <a:t>фургоны, грузовики, полуприцепы, прицепы</a:t>
                      </a:r>
                      <a:r>
                        <a:rPr lang="en-US" sz="1400" dirty="0" smtClean="0"/>
                        <a:t>)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</a:t>
                      </a:r>
                      <a:r>
                        <a:rPr lang="ru-RU" sz="1400" dirty="0" smtClean="0"/>
                        <a:t>миллиона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813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Контейнеры рефрижераторы </a:t>
                      </a:r>
                      <a:r>
                        <a:rPr lang="en-US" sz="1400" baseline="0" dirty="0" smtClean="0"/>
                        <a:t>(“reefers”)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 </a:t>
                      </a:r>
                      <a:r>
                        <a:rPr lang="ru-RU" sz="1400" dirty="0" smtClean="0"/>
                        <a:t>миллиона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478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Кондиционирование воздуха</a:t>
                      </a:r>
                      <a:endParaRPr lang="mk-MK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Кондиционеры воздуха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Охладители воздуха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</a:t>
                      </a:r>
                      <a:r>
                        <a:rPr lang="ru-RU" sz="1400" dirty="0" smtClean="0"/>
                        <a:t>миллиона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478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Чиллеры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 </a:t>
                      </a:r>
                      <a:r>
                        <a:rPr lang="ru-RU" sz="1400" dirty="0" smtClean="0"/>
                        <a:t>миллиона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Автомобили с кондиционерами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(</a:t>
                      </a:r>
                      <a:r>
                        <a:rPr lang="ru-RU" sz="1400" baseline="0" dirty="0" smtClean="0"/>
                        <a:t>пассажирский транспорт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ru-RU" sz="1400" baseline="0" dirty="0" smtClean="0"/>
                        <a:t>торговый транспорт и автобусы</a:t>
                      </a:r>
                      <a:r>
                        <a:rPr lang="en-US" sz="1400" baseline="0" dirty="0" smtClean="0"/>
                        <a:t>)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700 </a:t>
                      </a:r>
                      <a:r>
                        <a:rPr lang="ru-RU" sz="1400" dirty="0" smtClean="0"/>
                        <a:t>миллиона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32704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Мобильные кондиционеры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mk-MK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038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Тепловые насосы</a:t>
                      </a:r>
                      <a:endParaRPr lang="mk-MK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Тепловые насосы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ru-RU" sz="1400" dirty="0" smtClean="0"/>
                        <a:t>бытовые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коммерческие и промышленные</a:t>
                      </a:r>
                      <a:r>
                        <a:rPr lang="en-US" sz="1400" baseline="0" dirty="0" smtClean="0"/>
                        <a:t>,</a:t>
                      </a:r>
                      <a:r>
                        <a:rPr lang="ru-RU" sz="1400" baseline="0" dirty="0" smtClean="0"/>
                        <a:t> включая кондиционеры воздух-воздух</a:t>
                      </a:r>
                      <a:r>
                        <a:rPr lang="en-US" sz="1400" baseline="0" dirty="0" smtClean="0"/>
                        <a:t>)</a:t>
                      </a:r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160 </a:t>
                      </a:r>
                      <a:r>
                        <a:rPr lang="ru-RU" sz="1400" dirty="0" smtClean="0"/>
                        <a:t>миллиона</a:t>
                      </a:r>
                      <a:endParaRPr lang="mk-MK" sz="1400" dirty="0" smtClean="0"/>
                    </a:p>
                    <a:p>
                      <a:pPr algn="ctr"/>
                      <a:endParaRPr lang="mk-MK" sz="1400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 rot="1675919">
            <a:off x="10059033" y="1671403"/>
            <a:ext cx="2003753" cy="122052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~ 3 </a:t>
            </a:r>
            <a:r>
              <a:rPr lang="ru-RU" b="1" dirty="0" smtClean="0"/>
              <a:t>миллиарда систем и они все потребляют энергию</a:t>
            </a:r>
            <a:endParaRPr lang="mk-M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5535433" y="-5535438"/>
            <a:ext cx="1121133" cy="12192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L-Shape 3"/>
          <p:cNvSpPr/>
          <p:nvPr/>
        </p:nvSpPr>
        <p:spPr>
          <a:xfrm flipH="1">
            <a:off x="5836053" y="1503771"/>
            <a:ext cx="5941965" cy="5183631"/>
          </a:xfrm>
          <a:prstGeom prst="corner">
            <a:avLst>
              <a:gd name="adj1" fmla="val 59555"/>
              <a:gd name="adj2" fmla="val 6638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177576" y="25248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Рос нагрузки холодоснабжения</a:t>
            </a:r>
            <a:endParaRPr lang="mk-MK" sz="28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657" y="1028192"/>
            <a:ext cx="5678805" cy="56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694191" y="6350751"/>
            <a:ext cx="52407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https://www.nytimes.com/2018/05/15/climate/air-conditioning.html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409" y="1233635"/>
            <a:ext cx="39181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Огромный спрос на кондиционеры в развивающихся странах- Статьи 5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↓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Прогнозируется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рост количества кондиционеров по всему миру: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1,6 миллиарда единиц сегодня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↓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          5,6 млрд единиц к 2050 году</a:t>
            </a:r>
          </a:p>
          <a:p>
            <a:pPr algn="ctr"/>
            <a:r>
              <a:rPr lang="ru-RU" sz="1400" dirty="0">
                <a:solidFill>
                  <a:srgbClr val="505050"/>
                </a:solidFill>
              </a:rPr>
              <a:t>(+ 16 800 гигаватт мощности </a:t>
            </a:r>
            <a:r>
              <a:rPr lang="ru-RU" sz="1400" dirty="0" smtClean="0">
                <a:solidFill>
                  <a:srgbClr val="505050"/>
                </a:solidFill>
              </a:rPr>
              <a:t>требуется от электрических сетей, </a:t>
            </a:r>
            <a:r>
              <a:rPr lang="ru-RU" sz="1400" dirty="0">
                <a:solidFill>
                  <a:srgbClr val="505050"/>
                </a:solidFill>
              </a:rPr>
              <a:t>половина </a:t>
            </a:r>
            <a:r>
              <a:rPr lang="ru-RU" sz="1400" dirty="0" smtClean="0">
                <a:solidFill>
                  <a:srgbClr val="505050"/>
                </a:solidFill>
              </a:rPr>
              <a:t>приходится на Китай </a:t>
            </a:r>
            <a:r>
              <a:rPr lang="ru-RU" sz="1400" dirty="0">
                <a:solidFill>
                  <a:srgbClr val="505050"/>
                </a:solidFill>
              </a:rPr>
              <a:t>и </a:t>
            </a:r>
            <a:r>
              <a:rPr lang="ru-RU" sz="1400" dirty="0" smtClean="0">
                <a:solidFill>
                  <a:srgbClr val="505050"/>
                </a:solidFill>
              </a:rPr>
              <a:t>Индию)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общего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роста мировой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энергии приходится на удовлетворение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спроса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электроэнергию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98" y="1121909"/>
            <a:ext cx="4563121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7449" y="2487864"/>
            <a:ext cx="335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Установлено 569 миллионов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единиц. В 68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раз больше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потребление электроэнергии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 охлаждение, чем в 1990 году</a:t>
            </a:r>
            <a:endParaRPr lang="mk-M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6053" y="1503771"/>
            <a:ext cx="5941965" cy="518363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79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66999" y="-2667004"/>
            <a:ext cx="6858001" cy="12192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80237" cy="6858000"/>
          </a:xfrm>
          <a:prstGeom prst="rect">
            <a:avLst/>
          </a:pr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637205" y="343687"/>
            <a:ext cx="975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Выбросы парниковых газов в мире</a:t>
            </a:r>
            <a:endParaRPr lang="id-ID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7282" name="Picture 2" descr="Image result for green house gas emis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404" y="1471743"/>
            <a:ext cx="9515924" cy="49872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207834">
            <a:off x="2442948" y="3657600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MV Boli" pitchFamily="2" charset="0"/>
                <a:cs typeface="MV Boli" pitchFamily="2" charset="0"/>
              </a:rPr>
              <a:t>CO</a:t>
            </a:r>
            <a:r>
              <a:rPr lang="en-US" sz="4800" baseline="-25000" dirty="0" smtClean="0">
                <a:latin typeface="MV Boli" pitchFamily="2" charset="0"/>
                <a:cs typeface="MV Boli" pitchFamily="2" charset="0"/>
              </a:rPr>
              <a:t>2</a:t>
            </a:r>
            <a:endParaRPr lang="mk-MK" sz="4800" baseline="-25000" dirty="0"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38713" y="4959248"/>
            <a:ext cx="2227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~ </a:t>
            </a:r>
            <a:r>
              <a:rPr lang="ru-RU" b="1" dirty="0"/>
              <a:t>15% антропогенного парникового </a:t>
            </a:r>
            <a:r>
              <a:rPr lang="ru-RU" b="1" dirty="0" smtClean="0"/>
              <a:t>эффекта приходится на хладагенты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34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18125</TotalTime>
  <Words>2261</Words>
  <Application>Microsoft Office PowerPoint</Application>
  <PresentationFormat>Широкоэкранный</PresentationFormat>
  <Paragraphs>391</Paragraphs>
  <Slides>32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Corbel</vt:lpstr>
      <vt:lpstr>Montserrat</vt:lpstr>
      <vt:lpstr>Montserrat Alternates ExLight</vt:lpstr>
      <vt:lpstr>MV Boli</vt:lpstr>
      <vt:lpstr>Times New Roman</vt:lpstr>
      <vt:lpstr>Wingdings</vt:lpstr>
      <vt:lpstr>Office Theme</vt:lpstr>
      <vt:lpstr>Базис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холодоснабжения </vt:lpstr>
      <vt:lpstr>Презентация PowerPoint</vt:lpstr>
      <vt:lpstr>Количество систем ХОКВТН, используемых в мире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технического потенциала</vt:lpstr>
      <vt:lpstr>Снижение потребления энергии  оборудованиями ХОКВТН</vt:lpstr>
      <vt:lpstr>Эффективное охлаждение</vt:lpstr>
      <vt:lpstr>Вопросы для рассмотрения …</vt:lpstr>
      <vt:lpstr>Инструменты для максимизации климатических выгод</vt:lpstr>
      <vt:lpstr>Презентация PowerPoint</vt:lpstr>
      <vt:lpstr> - Нормативы-</vt:lpstr>
      <vt:lpstr>Движение вперед и следующие шаги…</vt:lpstr>
      <vt:lpstr>Участие заинтересованных сторон и консультации</vt:lpstr>
      <vt:lpstr>Выгоды от  энерго- эффективности</vt:lpstr>
      <vt:lpstr>Решение проблем</vt:lpstr>
      <vt:lpstr>Методология расчета энергетической эффективности зданий </vt:lpstr>
      <vt:lpstr>Методология расчета энергетической эффективности зданий </vt:lpstr>
      <vt:lpstr>Методология расчета энергетической эффективности зданий </vt:lpstr>
      <vt:lpstr> Энергетическая эффективность технических систем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637</cp:revision>
  <dcterms:created xsi:type="dcterms:W3CDTF">2018-09-06T07:17:23Z</dcterms:created>
  <dcterms:modified xsi:type="dcterms:W3CDTF">2020-01-17T06:30:33Z</dcterms:modified>
  <cp:contentStatus/>
</cp:coreProperties>
</file>